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7" r:id="rId5"/>
    <p:sldId id="276" r:id="rId6"/>
    <p:sldId id="275" r:id="rId7"/>
    <p:sldId id="267" r:id="rId8"/>
    <p:sldId id="269" r:id="rId9"/>
    <p:sldId id="273" r:id="rId10"/>
    <p:sldId id="272" r:id="rId11"/>
    <p:sldId id="271" r:id="rId12"/>
    <p:sldId id="284" r:id="rId13"/>
    <p:sldId id="283" r:id="rId14"/>
    <p:sldId id="282" r:id="rId15"/>
    <p:sldId id="281" r:id="rId16"/>
    <p:sldId id="280" r:id="rId17"/>
    <p:sldId id="279" r:id="rId18"/>
    <p:sldId id="278" r:id="rId19"/>
    <p:sldId id="274" r:id="rId20"/>
    <p:sldId id="285" r:id="rId21"/>
    <p:sldId id="286" r:id="rId22"/>
    <p:sldId id="295" r:id="rId23"/>
    <p:sldId id="299" r:id="rId24"/>
    <p:sldId id="296" r:id="rId25"/>
    <p:sldId id="297" r:id="rId26"/>
    <p:sldId id="300" r:id="rId27"/>
    <p:sldId id="298" r:id="rId28"/>
    <p:sldId id="301" r:id="rId29"/>
    <p:sldId id="302" r:id="rId30"/>
    <p:sldId id="287" r:id="rId31"/>
    <p:sldId id="289" r:id="rId32"/>
    <p:sldId id="288" r:id="rId33"/>
    <p:sldId id="303" r:id="rId34"/>
    <p:sldId id="290" r:id="rId35"/>
    <p:sldId id="291" r:id="rId36"/>
    <p:sldId id="292" r:id="rId37"/>
    <p:sldId id="293" r:id="rId38"/>
    <p:sldId id="294" r:id="rId39"/>
    <p:sldId id="270"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21" r:id="rId53"/>
    <p:sldId id="316" r:id="rId54"/>
    <p:sldId id="322" r:id="rId55"/>
    <p:sldId id="323" r:id="rId56"/>
    <p:sldId id="324" r:id="rId57"/>
    <p:sldId id="326" r:id="rId58"/>
    <p:sldId id="325" r:id="rId59"/>
    <p:sldId id="327" r:id="rId60"/>
    <p:sldId id="328" r:id="rId61"/>
    <p:sldId id="329" r:id="rId62"/>
    <p:sldId id="317" r:id="rId63"/>
    <p:sldId id="318" r:id="rId64"/>
    <p:sldId id="330" r:id="rId65"/>
    <p:sldId id="319" r:id="rId66"/>
    <p:sldId id="320" r:id="rId67"/>
    <p:sldId id="331" r:id="rId68"/>
    <p:sldId id="332" r:id="rId69"/>
    <p:sldId id="335" r:id="rId70"/>
    <p:sldId id="333" r:id="rId71"/>
    <p:sldId id="338" r:id="rId72"/>
    <p:sldId id="339" r:id="rId73"/>
    <p:sldId id="341" r:id="rId74"/>
    <p:sldId id="334" r:id="rId75"/>
    <p:sldId id="336" r:id="rId76"/>
    <p:sldId id="337" r:id="rId77"/>
    <p:sldId id="340" r:id="rId78"/>
    <p:sldId id="342" r:id="rId79"/>
    <p:sldId id="343" r:id="rId80"/>
    <p:sldId id="344" r:id="rId81"/>
    <p:sldId id="345" r:id="rId82"/>
    <p:sldId id="346" r:id="rId83"/>
    <p:sldId id="347"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18" autoAdjust="0"/>
    <p:restoredTop sz="94660"/>
  </p:normalViewPr>
  <p:slideViewPr>
    <p:cSldViewPr snapToGrid="0">
      <p:cViewPr varScale="1">
        <p:scale>
          <a:sx n="73" d="100"/>
          <a:sy n="73" d="100"/>
        </p:scale>
        <p:origin x="2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ACE4F-DB5E-A331-C8B8-CFFC7F9636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A55964-4659-C4C1-B1BB-E48DB7CA13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96EB18-EE88-6F11-7D05-436CA0A3B2F2}"/>
              </a:ext>
            </a:extLst>
          </p:cNvPr>
          <p:cNvSpPr>
            <a:spLocks noGrp="1"/>
          </p:cNvSpPr>
          <p:nvPr>
            <p:ph type="dt" sz="half" idx="10"/>
          </p:nvPr>
        </p:nvSpPr>
        <p:spPr/>
        <p:txBody>
          <a:bodyPr/>
          <a:lstStyle/>
          <a:p>
            <a:fld id="{CD082008-5ACE-433D-B114-A87C7F8A118C}" type="datetimeFigureOut">
              <a:rPr lang="en-US" smtClean="0"/>
              <a:t>12/8/2022</a:t>
            </a:fld>
            <a:endParaRPr lang="en-US"/>
          </a:p>
        </p:txBody>
      </p:sp>
      <p:sp>
        <p:nvSpPr>
          <p:cNvPr id="5" name="Footer Placeholder 4">
            <a:extLst>
              <a:ext uri="{FF2B5EF4-FFF2-40B4-BE49-F238E27FC236}">
                <a16:creationId xmlns:a16="http://schemas.microsoft.com/office/drawing/2014/main" id="{CF18F307-F30A-C278-CB2B-0C1D9E866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E1272A-48E0-0415-1CB8-655E448CCAFE}"/>
              </a:ext>
            </a:extLst>
          </p:cNvPr>
          <p:cNvSpPr>
            <a:spLocks noGrp="1"/>
          </p:cNvSpPr>
          <p:nvPr>
            <p:ph type="sldNum" sz="quarter" idx="12"/>
          </p:nvPr>
        </p:nvSpPr>
        <p:spPr/>
        <p:txBody>
          <a:bodyPr/>
          <a:lstStyle/>
          <a:p>
            <a:fld id="{F496C6F9-1AC6-4E06-BBE5-124BC566E4B7}" type="slidenum">
              <a:rPr lang="en-US" smtClean="0"/>
              <a:t>‹#›</a:t>
            </a:fld>
            <a:endParaRPr lang="en-US"/>
          </a:p>
        </p:txBody>
      </p:sp>
    </p:spTree>
    <p:extLst>
      <p:ext uri="{BB962C8B-B14F-4D97-AF65-F5344CB8AC3E}">
        <p14:creationId xmlns:p14="http://schemas.microsoft.com/office/powerpoint/2010/main" val="2211186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8389E-BB2C-0673-5580-44282F014E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079872-D88D-044B-ED94-055055603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EF3F1E-0FE0-2FD8-33DC-55385231D935}"/>
              </a:ext>
            </a:extLst>
          </p:cNvPr>
          <p:cNvSpPr>
            <a:spLocks noGrp="1"/>
          </p:cNvSpPr>
          <p:nvPr>
            <p:ph type="dt" sz="half" idx="10"/>
          </p:nvPr>
        </p:nvSpPr>
        <p:spPr/>
        <p:txBody>
          <a:bodyPr/>
          <a:lstStyle/>
          <a:p>
            <a:fld id="{CD082008-5ACE-433D-B114-A87C7F8A118C}" type="datetimeFigureOut">
              <a:rPr lang="en-US" smtClean="0"/>
              <a:t>12/8/2022</a:t>
            </a:fld>
            <a:endParaRPr lang="en-US"/>
          </a:p>
        </p:txBody>
      </p:sp>
      <p:sp>
        <p:nvSpPr>
          <p:cNvPr id="5" name="Footer Placeholder 4">
            <a:extLst>
              <a:ext uri="{FF2B5EF4-FFF2-40B4-BE49-F238E27FC236}">
                <a16:creationId xmlns:a16="http://schemas.microsoft.com/office/drawing/2014/main" id="{1EC4A7C7-8ED9-D838-6E98-F49E04F3F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169721-61B9-B96C-FCB4-88105A2E11E6}"/>
              </a:ext>
            </a:extLst>
          </p:cNvPr>
          <p:cNvSpPr>
            <a:spLocks noGrp="1"/>
          </p:cNvSpPr>
          <p:nvPr>
            <p:ph type="sldNum" sz="quarter" idx="12"/>
          </p:nvPr>
        </p:nvSpPr>
        <p:spPr/>
        <p:txBody>
          <a:bodyPr/>
          <a:lstStyle/>
          <a:p>
            <a:fld id="{F496C6F9-1AC6-4E06-BBE5-124BC566E4B7}" type="slidenum">
              <a:rPr lang="en-US" smtClean="0"/>
              <a:t>‹#›</a:t>
            </a:fld>
            <a:endParaRPr lang="en-US"/>
          </a:p>
        </p:txBody>
      </p:sp>
    </p:spTree>
    <p:extLst>
      <p:ext uri="{BB962C8B-B14F-4D97-AF65-F5344CB8AC3E}">
        <p14:creationId xmlns:p14="http://schemas.microsoft.com/office/powerpoint/2010/main" val="186486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2DAE06-E1E0-5955-09C9-089D58073D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46BF06-1FAA-0875-59B6-1EE10C6014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332D70-2029-96EE-DF94-3C17AA8CA580}"/>
              </a:ext>
            </a:extLst>
          </p:cNvPr>
          <p:cNvSpPr>
            <a:spLocks noGrp="1"/>
          </p:cNvSpPr>
          <p:nvPr>
            <p:ph type="dt" sz="half" idx="10"/>
          </p:nvPr>
        </p:nvSpPr>
        <p:spPr/>
        <p:txBody>
          <a:bodyPr/>
          <a:lstStyle/>
          <a:p>
            <a:fld id="{CD082008-5ACE-433D-B114-A87C7F8A118C}" type="datetimeFigureOut">
              <a:rPr lang="en-US" smtClean="0"/>
              <a:t>12/8/2022</a:t>
            </a:fld>
            <a:endParaRPr lang="en-US"/>
          </a:p>
        </p:txBody>
      </p:sp>
      <p:sp>
        <p:nvSpPr>
          <p:cNvPr id="5" name="Footer Placeholder 4">
            <a:extLst>
              <a:ext uri="{FF2B5EF4-FFF2-40B4-BE49-F238E27FC236}">
                <a16:creationId xmlns:a16="http://schemas.microsoft.com/office/drawing/2014/main" id="{57562AF2-EDFE-9E5D-F451-98484D58B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17388E-3496-30D4-B726-66E8CBA265E8}"/>
              </a:ext>
            </a:extLst>
          </p:cNvPr>
          <p:cNvSpPr>
            <a:spLocks noGrp="1"/>
          </p:cNvSpPr>
          <p:nvPr>
            <p:ph type="sldNum" sz="quarter" idx="12"/>
          </p:nvPr>
        </p:nvSpPr>
        <p:spPr/>
        <p:txBody>
          <a:bodyPr/>
          <a:lstStyle/>
          <a:p>
            <a:fld id="{F496C6F9-1AC6-4E06-BBE5-124BC566E4B7}" type="slidenum">
              <a:rPr lang="en-US" smtClean="0"/>
              <a:t>‹#›</a:t>
            </a:fld>
            <a:endParaRPr lang="en-US"/>
          </a:p>
        </p:txBody>
      </p:sp>
    </p:spTree>
    <p:extLst>
      <p:ext uri="{BB962C8B-B14F-4D97-AF65-F5344CB8AC3E}">
        <p14:creationId xmlns:p14="http://schemas.microsoft.com/office/powerpoint/2010/main" val="1889662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3E3F-B3EA-041B-C8FE-2D2FE3938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1FE6ED-E9C6-6873-551B-724B4BE5B8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0C5CC-48B4-F106-8A93-CE9917A96D53}"/>
              </a:ext>
            </a:extLst>
          </p:cNvPr>
          <p:cNvSpPr>
            <a:spLocks noGrp="1"/>
          </p:cNvSpPr>
          <p:nvPr>
            <p:ph type="dt" sz="half" idx="10"/>
          </p:nvPr>
        </p:nvSpPr>
        <p:spPr/>
        <p:txBody>
          <a:bodyPr/>
          <a:lstStyle/>
          <a:p>
            <a:fld id="{CD082008-5ACE-433D-B114-A87C7F8A118C}" type="datetimeFigureOut">
              <a:rPr lang="en-US" smtClean="0"/>
              <a:t>12/8/2022</a:t>
            </a:fld>
            <a:endParaRPr lang="en-US"/>
          </a:p>
        </p:txBody>
      </p:sp>
      <p:sp>
        <p:nvSpPr>
          <p:cNvPr id="5" name="Footer Placeholder 4">
            <a:extLst>
              <a:ext uri="{FF2B5EF4-FFF2-40B4-BE49-F238E27FC236}">
                <a16:creationId xmlns:a16="http://schemas.microsoft.com/office/drawing/2014/main" id="{2ACF921B-DEE5-093E-69BE-48ECBD0C84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F73478-95CB-EE42-DFAB-5EEDB0884B18}"/>
              </a:ext>
            </a:extLst>
          </p:cNvPr>
          <p:cNvSpPr>
            <a:spLocks noGrp="1"/>
          </p:cNvSpPr>
          <p:nvPr>
            <p:ph type="sldNum" sz="quarter" idx="12"/>
          </p:nvPr>
        </p:nvSpPr>
        <p:spPr/>
        <p:txBody>
          <a:bodyPr/>
          <a:lstStyle/>
          <a:p>
            <a:fld id="{F496C6F9-1AC6-4E06-BBE5-124BC566E4B7}" type="slidenum">
              <a:rPr lang="en-US" smtClean="0"/>
              <a:t>‹#›</a:t>
            </a:fld>
            <a:endParaRPr lang="en-US"/>
          </a:p>
        </p:txBody>
      </p:sp>
    </p:spTree>
    <p:extLst>
      <p:ext uri="{BB962C8B-B14F-4D97-AF65-F5344CB8AC3E}">
        <p14:creationId xmlns:p14="http://schemas.microsoft.com/office/powerpoint/2010/main" val="2368005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B0B83-6B4D-88D9-45A4-7D55056818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EEFEC2-CC6B-56D8-B09A-5B6C00A8E9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BD4C7D-19DE-3705-F828-A3534FB052BC}"/>
              </a:ext>
            </a:extLst>
          </p:cNvPr>
          <p:cNvSpPr>
            <a:spLocks noGrp="1"/>
          </p:cNvSpPr>
          <p:nvPr>
            <p:ph type="dt" sz="half" idx="10"/>
          </p:nvPr>
        </p:nvSpPr>
        <p:spPr/>
        <p:txBody>
          <a:bodyPr/>
          <a:lstStyle/>
          <a:p>
            <a:fld id="{CD082008-5ACE-433D-B114-A87C7F8A118C}" type="datetimeFigureOut">
              <a:rPr lang="en-US" smtClean="0"/>
              <a:t>12/8/2022</a:t>
            </a:fld>
            <a:endParaRPr lang="en-US"/>
          </a:p>
        </p:txBody>
      </p:sp>
      <p:sp>
        <p:nvSpPr>
          <p:cNvPr id="5" name="Footer Placeholder 4">
            <a:extLst>
              <a:ext uri="{FF2B5EF4-FFF2-40B4-BE49-F238E27FC236}">
                <a16:creationId xmlns:a16="http://schemas.microsoft.com/office/drawing/2014/main" id="{D8A3E65C-E540-6232-C18F-1C313E032A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2843C9-A2FE-FAE3-F3E4-DA92DF3ADD16}"/>
              </a:ext>
            </a:extLst>
          </p:cNvPr>
          <p:cNvSpPr>
            <a:spLocks noGrp="1"/>
          </p:cNvSpPr>
          <p:nvPr>
            <p:ph type="sldNum" sz="quarter" idx="12"/>
          </p:nvPr>
        </p:nvSpPr>
        <p:spPr/>
        <p:txBody>
          <a:bodyPr/>
          <a:lstStyle/>
          <a:p>
            <a:fld id="{F496C6F9-1AC6-4E06-BBE5-124BC566E4B7}" type="slidenum">
              <a:rPr lang="en-US" smtClean="0"/>
              <a:t>‹#›</a:t>
            </a:fld>
            <a:endParaRPr lang="en-US"/>
          </a:p>
        </p:txBody>
      </p:sp>
    </p:spTree>
    <p:extLst>
      <p:ext uri="{BB962C8B-B14F-4D97-AF65-F5344CB8AC3E}">
        <p14:creationId xmlns:p14="http://schemas.microsoft.com/office/powerpoint/2010/main" val="4109138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7660-8B99-A3AF-30D7-A89D5DFE01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5707DB-844C-FA39-8602-868E08DB2C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8DD0A3-17CF-A08A-6231-1DD2C525A4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A708D2-B5B1-5D54-3ECB-A481B0D79E48}"/>
              </a:ext>
            </a:extLst>
          </p:cNvPr>
          <p:cNvSpPr>
            <a:spLocks noGrp="1"/>
          </p:cNvSpPr>
          <p:nvPr>
            <p:ph type="dt" sz="half" idx="10"/>
          </p:nvPr>
        </p:nvSpPr>
        <p:spPr/>
        <p:txBody>
          <a:bodyPr/>
          <a:lstStyle/>
          <a:p>
            <a:fld id="{CD082008-5ACE-433D-B114-A87C7F8A118C}" type="datetimeFigureOut">
              <a:rPr lang="en-US" smtClean="0"/>
              <a:t>12/8/2022</a:t>
            </a:fld>
            <a:endParaRPr lang="en-US"/>
          </a:p>
        </p:txBody>
      </p:sp>
      <p:sp>
        <p:nvSpPr>
          <p:cNvPr id="6" name="Footer Placeholder 5">
            <a:extLst>
              <a:ext uri="{FF2B5EF4-FFF2-40B4-BE49-F238E27FC236}">
                <a16:creationId xmlns:a16="http://schemas.microsoft.com/office/drawing/2014/main" id="{05277749-5512-A362-D677-794EBBE522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27F1EF-DF4C-C4F5-8FCC-7375B9AA79AE}"/>
              </a:ext>
            </a:extLst>
          </p:cNvPr>
          <p:cNvSpPr>
            <a:spLocks noGrp="1"/>
          </p:cNvSpPr>
          <p:nvPr>
            <p:ph type="sldNum" sz="quarter" idx="12"/>
          </p:nvPr>
        </p:nvSpPr>
        <p:spPr/>
        <p:txBody>
          <a:bodyPr/>
          <a:lstStyle/>
          <a:p>
            <a:fld id="{F496C6F9-1AC6-4E06-BBE5-124BC566E4B7}" type="slidenum">
              <a:rPr lang="en-US" smtClean="0"/>
              <a:t>‹#›</a:t>
            </a:fld>
            <a:endParaRPr lang="en-US"/>
          </a:p>
        </p:txBody>
      </p:sp>
    </p:spTree>
    <p:extLst>
      <p:ext uri="{BB962C8B-B14F-4D97-AF65-F5344CB8AC3E}">
        <p14:creationId xmlns:p14="http://schemas.microsoft.com/office/powerpoint/2010/main" val="1970894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CAD12-EF7A-17F1-E9DA-48314B1003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072131-614D-2E5F-7589-E64C1E7676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9C2BCE-5089-BEA8-B605-8DCCAE6A8B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EBF1D1-4FF0-4D6B-A739-E6872EC656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CC3658-1215-33BC-45F6-EA756804DE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3DC888-CDE3-72DD-4542-2E636DE7E839}"/>
              </a:ext>
            </a:extLst>
          </p:cNvPr>
          <p:cNvSpPr>
            <a:spLocks noGrp="1"/>
          </p:cNvSpPr>
          <p:nvPr>
            <p:ph type="dt" sz="half" idx="10"/>
          </p:nvPr>
        </p:nvSpPr>
        <p:spPr/>
        <p:txBody>
          <a:bodyPr/>
          <a:lstStyle/>
          <a:p>
            <a:fld id="{CD082008-5ACE-433D-B114-A87C7F8A118C}" type="datetimeFigureOut">
              <a:rPr lang="en-US" smtClean="0"/>
              <a:t>12/8/2022</a:t>
            </a:fld>
            <a:endParaRPr lang="en-US"/>
          </a:p>
        </p:txBody>
      </p:sp>
      <p:sp>
        <p:nvSpPr>
          <p:cNvPr id="8" name="Footer Placeholder 7">
            <a:extLst>
              <a:ext uri="{FF2B5EF4-FFF2-40B4-BE49-F238E27FC236}">
                <a16:creationId xmlns:a16="http://schemas.microsoft.com/office/drawing/2014/main" id="{F8357C27-450E-4152-4DD5-425C3BEF3C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3B6065-18B1-866C-5D39-A956FB01AEB7}"/>
              </a:ext>
            </a:extLst>
          </p:cNvPr>
          <p:cNvSpPr>
            <a:spLocks noGrp="1"/>
          </p:cNvSpPr>
          <p:nvPr>
            <p:ph type="sldNum" sz="quarter" idx="12"/>
          </p:nvPr>
        </p:nvSpPr>
        <p:spPr/>
        <p:txBody>
          <a:bodyPr/>
          <a:lstStyle/>
          <a:p>
            <a:fld id="{F496C6F9-1AC6-4E06-BBE5-124BC566E4B7}" type="slidenum">
              <a:rPr lang="en-US" smtClean="0"/>
              <a:t>‹#›</a:t>
            </a:fld>
            <a:endParaRPr lang="en-US"/>
          </a:p>
        </p:txBody>
      </p:sp>
    </p:spTree>
    <p:extLst>
      <p:ext uri="{BB962C8B-B14F-4D97-AF65-F5344CB8AC3E}">
        <p14:creationId xmlns:p14="http://schemas.microsoft.com/office/powerpoint/2010/main" val="2712192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456F5-93D8-AB1D-E595-D398C6F25D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5CE9CF-BE4E-4E1D-41F7-948BCCAF148C}"/>
              </a:ext>
            </a:extLst>
          </p:cNvPr>
          <p:cNvSpPr>
            <a:spLocks noGrp="1"/>
          </p:cNvSpPr>
          <p:nvPr>
            <p:ph type="dt" sz="half" idx="10"/>
          </p:nvPr>
        </p:nvSpPr>
        <p:spPr/>
        <p:txBody>
          <a:bodyPr/>
          <a:lstStyle/>
          <a:p>
            <a:fld id="{CD082008-5ACE-433D-B114-A87C7F8A118C}" type="datetimeFigureOut">
              <a:rPr lang="en-US" smtClean="0"/>
              <a:t>12/8/2022</a:t>
            </a:fld>
            <a:endParaRPr lang="en-US"/>
          </a:p>
        </p:txBody>
      </p:sp>
      <p:sp>
        <p:nvSpPr>
          <p:cNvPr id="4" name="Footer Placeholder 3">
            <a:extLst>
              <a:ext uri="{FF2B5EF4-FFF2-40B4-BE49-F238E27FC236}">
                <a16:creationId xmlns:a16="http://schemas.microsoft.com/office/drawing/2014/main" id="{A277709D-C8B9-922A-B7F5-4FA0E784F9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84A719-F45A-99B0-8609-341421FDC826}"/>
              </a:ext>
            </a:extLst>
          </p:cNvPr>
          <p:cNvSpPr>
            <a:spLocks noGrp="1"/>
          </p:cNvSpPr>
          <p:nvPr>
            <p:ph type="sldNum" sz="quarter" idx="12"/>
          </p:nvPr>
        </p:nvSpPr>
        <p:spPr/>
        <p:txBody>
          <a:bodyPr/>
          <a:lstStyle/>
          <a:p>
            <a:fld id="{F496C6F9-1AC6-4E06-BBE5-124BC566E4B7}" type="slidenum">
              <a:rPr lang="en-US" smtClean="0"/>
              <a:t>‹#›</a:t>
            </a:fld>
            <a:endParaRPr lang="en-US"/>
          </a:p>
        </p:txBody>
      </p:sp>
    </p:spTree>
    <p:extLst>
      <p:ext uri="{BB962C8B-B14F-4D97-AF65-F5344CB8AC3E}">
        <p14:creationId xmlns:p14="http://schemas.microsoft.com/office/powerpoint/2010/main" val="3303714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809784-9941-DC6C-BCAB-E2DC285DA6EC}"/>
              </a:ext>
            </a:extLst>
          </p:cNvPr>
          <p:cNvSpPr>
            <a:spLocks noGrp="1"/>
          </p:cNvSpPr>
          <p:nvPr>
            <p:ph type="dt" sz="half" idx="10"/>
          </p:nvPr>
        </p:nvSpPr>
        <p:spPr/>
        <p:txBody>
          <a:bodyPr/>
          <a:lstStyle/>
          <a:p>
            <a:fld id="{CD082008-5ACE-433D-B114-A87C7F8A118C}" type="datetimeFigureOut">
              <a:rPr lang="en-US" smtClean="0"/>
              <a:t>12/8/2022</a:t>
            </a:fld>
            <a:endParaRPr lang="en-US"/>
          </a:p>
        </p:txBody>
      </p:sp>
      <p:sp>
        <p:nvSpPr>
          <p:cNvPr id="3" name="Footer Placeholder 2">
            <a:extLst>
              <a:ext uri="{FF2B5EF4-FFF2-40B4-BE49-F238E27FC236}">
                <a16:creationId xmlns:a16="http://schemas.microsoft.com/office/drawing/2014/main" id="{AA9B72C9-1B62-0599-8884-E68B9593C6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10C2B4-8CA4-DDFE-DB25-1C73F39B10A9}"/>
              </a:ext>
            </a:extLst>
          </p:cNvPr>
          <p:cNvSpPr>
            <a:spLocks noGrp="1"/>
          </p:cNvSpPr>
          <p:nvPr>
            <p:ph type="sldNum" sz="quarter" idx="12"/>
          </p:nvPr>
        </p:nvSpPr>
        <p:spPr/>
        <p:txBody>
          <a:bodyPr/>
          <a:lstStyle/>
          <a:p>
            <a:fld id="{F496C6F9-1AC6-4E06-BBE5-124BC566E4B7}" type="slidenum">
              <a:rPr lang="en-US" smtClean="0"/>
              <a:t>‹#›</a:t>
            </a:fld>
            <a:endParaRPr lang="en-US"/>
          </a:p>
        </p:txBody>
      </p:sp>
    </p:spTree>
    <p:extLst>
      <p:ext uri="{BB962C8B-B14F-4D97-AF65-F5344CB8AC3E}">
        <p14:creationId xmlns:p14="http://schemas.microsoft.com/office/powerpoint/2010/main" val="3411775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6AE7B-0CE7-6CF5-DAAF-195DA9C668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6477F4-C4A9-AB6E-62BD-EB72CD419D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F6F54D-D967-39A6-B269-FFBA545426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B8E88B-355B-2BA7-6CB9-C54CCAAD2955}"/>
              </a:ext>
            </a:extLst>
          </p:cNvPr>
          <p:cNvSpPr>
            <a:spLocks noGrp="1"/>
          </p:cNvSpPr>
          <p:nvPr>
            <p:ph type="dt" sz="half" idx="10"/>
          </p:nvPr>
        </p:nvSpPr>
        <p:spPr/>
        <p:txBody>
          <a:bodyPr/>
          <a:lstStyle/>
          <a:p>
            <a:fld id="{CD082008-5ACE-433D-B114-A87C7F8A118C}" type="datetimeFigureOut">
              <a:rPr lang="en-US" smtClean="0"/>
              <a:t>12/8/2022</a:t>
            </a:fld>
            <a:endParaRPr lang="en-US"/>
          </a:p>
        </p:txBody>
      </p:sp>
      <p:sp>
        <p:nvSpPr>
          <p:cNvPr id="6" name="Footer Placeholder 5">
            <a:extLst>
              <a:ext uri="{FF2B5EF4-FFF2-40B4-BE49-F238E27FC236}">
                <a16:creationId xmlns:a16="http://schemas.microsoft.com/office/drawing/2014/main" id="{7DDEC1C7-9493-F902-6697-3978A665D2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D845CF-576B-6DC8-D9A2-66258BD14E80}"/>
              </a:ext>
            </a:extLst>
          </p:cNvPr>
          <p:cNvSpPr>
            <a:spLocks noGrp="1"/>
          </p:cNvSpPr>
          <p:nvPr>
            <p:ph type="sldNum" sz="quarter" idx="12"/>
          </p:nvPr>
        </p:nvSpPr>
        <p:spPr/>
        <p:txBody>
          <a:bodyPr/>
          <a:lstStyle/>
          <a:p>
            <a:fld id="{F496C6F9-1AC6-4E06-BBE5-124BC566E4B7}" type="slidenum">
              <a:rPr lang="en-US" smtClean="0"/>
              <a:t>‹#›</a:t>
            </a:fld>
            <a:endParaRPr lang="en-US"/>
          </a:p>
        </p:txBody>
      </p:sp>
    </p:spTree>
    <p:extLst>
      <p:ext uri="{BB962C8B-B14F-4D97-AF65-F5344CB8AC3E}">
        <p14:creationId xmlns:p14="http://schemas.microsoft.com/office/powerpoint/2010/main" val="478975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0298F-C395-D4B9-2213-DE51C140D6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78552A-18AA-4C73-4C7F-2CA890991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A9B009-30B9-AC5B-BE29-29B830EA97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4A2A67-D414-D396-74AA-E5486B25EAD6}"/>
              </a:ext>
            </a:extLst>
          </p:cNvPr>
          <p:cNvSpPr>
            <a:spLocks noGrp="1"/>
          </p:cNvSpPr>
          <p:nvPr>
            <p:ph type="dt" sz="half" idx="10"/>
          </p:nvPr>
        </p:nvSpPr>
        <p:spPr/>
        <p:txBody>
          <a:bodyPr/>
          <a:lstStyle/>
          <a:p>
            <a:fld id="{CD082008-5ACE-433D-B114-A87C7F8A118C}" type="datetimeFigureOut">
              <a:rPr lang="en-US" smtClean="0"/>
              <a:t>12/8/2022</a:t>
            </a:fld>
            <a:endParaRPr lang="en-US"/>
          </a:p>
        </p:txBody>
      </p:sp>
      <p:sp>
        <p:nvSpPr>
          <p:cNvPr id="6" name="Footer Placeholder 5">
            <a:extLst>
              <a:ext uri="{FF2B5EF4-FFF2-40B4-BE49-F238E27FC236}">
                <a16:creationId xmlns:a16="http://schemas.microsoft.com/office/drawing/2014/main" id="{364CF011-1CCC-162E-4621-BE5E4EA61B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AA033D-2491-FB87-B127-B5A480B8971C}"/>
              </a:ext>
            </a:extLst>
          </p:cNvPr>
          <p:cNvSpPr>
            <a:spLocks noGrp="1"/>
          </p:cNvSpPr>
          <p:nvPr>
            <p:ph type="sldNum" sz="quarter" idx="12"/>
          </p:nvPr>
        </p:nvSpPr>
        <p:spPr/>
        <p:txBody>
          <a:bodyPr/>
          <a:lstStyle/>
          <a:p>
            <a:fld id="{F496C6F9-1AC6-4E06-BBE5-124BC566E4B7}" type="slidenum">
              <a:rPr lang="en-US" smtClean="0"/>
              <a:t>‹#›</a:t>
            </a:fld>
            <a:endParaRPr lang="en-US"/>
          </a:p>
        </p:txBody>
      </p:sp>
    </p:spTree>
    <p:extLst>
      <p:ext uri="{BB962C8B-B14F-4D97-AF65-F5344CB8AC3E}">
        <p14:creationId xmlns:p14="http://schemas.microsoft.com/office/powerpoint/2010/main" val="1442783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6BCF40-8062-AE56-C750-91816E46CF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D4C9F4-870D-8FBA-6E39-F07B3BC395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769B73-A257-3CFD-4049-22D670A538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82008-5ACE-433D-B114-A87C7F8A118C}" type="datetimeFigureOut">
              <a:rPr lang="en-US" smtClean="0"/>
              <a:t>12/8/2022</a:t>
            </a:fld>
            <a:endParaRPr lang="en-US"/>
          </a:p>
        </p:txBody>
      </p:sp>
      <p:sp>
        <p:nvSpPr>
          <p:cNvPr id="5" name="Footer Placeholder 4">
            <a:extLst>
              <a:ext uri="{FF2B5EF4-FFF2-40B4-BE49-F238E27FC236}">
                <a16:creationId xmlns:a16="http://schemas.microsoft.com/office/drawing/2014/main" id="{000B06BD-9557-9F2B-BD87-F2C720808E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7CD0B-6D2A-55DA-B75D-90596D0BD6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96C6F9-1AC6-4E06-BBE5-124BC566E4B7}" type="slidenum">
              <a:rPr lang="en-US" smtClean="0"/>
              <a:t>‹#›</a:t>
            </a:fld>
            <a:endParaRPr lang="en-US"/>
          </a:p>
        </p:txBody>
      </p:sp>
    </p:spTree>
    <p:extLst>
      <p:ext uri="{BB962C8B-B14F-4D97-AF65-F5344CB8AC3E}">
        <p14:creationId xmlns:p14="http://schemas.microsoft.com/office/powerpoint/2010/main" val="502068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web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6DE89-CEE5-84B4-B74B-018A24173843}"/>
              </a:ext>
            </a:extLst>
          </p:cNvPr>
          <p:cNvSpPr>
            <a:spLocks noGrp="1"/>
          </p:cNvSpPr>
          <p:nvPr>
            <p:ph type="ctrTitle"/>
          </p:nvPr>
        </p:nvSpPr>
        <p:spPr/>
        <p:txBody>
          <a:bodyPr/>
          <a:lstStyle/>
          <a:p>
            <a:r>
              <a:rPr lang="en-US" u="sng" dirty="0"/>
              <a:t>Graph(s)</a:t>
            </a:r>
          </a:p>
        </p:txBody>
      </p:sp>
      <p:sp>
        <p:nvSpPr>
          <p:cNvPr id="3" name="Subtitle 2">
            <a:extLst>
              <a:ext uri="{FF2B5EF4-FFF2-40B4-BE49-F238E27FC236}">
                <a16:creationId xmlns:a16="http://schemas.microsoft.com/office/drawing/2014/main" id="{98B28979-3FD6-08E1-E760-B5DE81BF7FCC}"/>
              </a:ext>
            </a:extLst>
          </p:cNvPr>
          <p:cNvSpPr>
            <a:spLocks noGrp="1"/>
          </p:cNvSpPr>
          <p:nvPr>
            <p:ph type="subTitle" idx="1"/>
          </p:nvPr>
        </p:nvSpPr>
        <p:spPr>
          <a:xfrm>
            <a:off x="1524000" y="4809994"/>
            <a:ext cx="9144000" cy="447805"/>
          </a:xfrm>
        </p:spPr>
        <p:txBody>
          <a:bodyPr/>
          <a:lstStyle/>
          <a:p>
            <a:pPr algn="r"/>
            <a:r>
              <a:rPr lang="en-US" dirty="0"/>
              <a:t>Shoaib Rauf</a:t>
            </a:r>
          </a:p>
        </p:txBody>
      </p:sp>
    </p:spTree>
    <p:extLst>
      <p:ext uri="{BB962C8B-B14F-4D97-AF65-F5344CB8AC3E}">
        <p14:creationId xmlns:p14="http://schemas.microsoft.com/office/powerpoint/2010/main" val="1222402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u="sng" dirty="0"/>
              <a:t>Degree of the Node</a:t>
            </a:r>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dirty="0"/>
              <a:t>Total number of edges connected to a vertex is said to be degree of that vertex. In the given graph, node A has a degree 3</a:t>
            </a:r>
          </a:p>
          <a:p>
            <a:r>
              <a:rPr lang="en-US" dirty="0"/>
              <a:t>Node B = ?</a:t>
            </a:r>
          </a:p>
          <a:p>
            <a:r>
              <a:rPr lang="en-US" dirty="0"/>
              <a:t>Node C = ?</a:t>
            </a:r>
          </a:p>
          <a:p>
            <a:r>
              <a:rPr lang="en-US" dirty="0"/>
              <a:t>Node D = ?</a:t>
            </a:r>
          </a:p>
          <a:p>
            <a:r>
              <a:rPr lang="en-US" dirty="0"/>
              <a:t>Node E = ?</a:t>
            </a:r>
          </a:p>
        </p:txBody>
      </p:sp>
      <p:pic>
        <p:nvPicPr>
          <p:cNvPr id="4" name="Picture 3">
            <a:extLst>
              <a:ext uri="{FF2B5EF4-FFF2-40B4-BE49-F238E27FC236}">
                <a16:creationId xmlns:a16="http://schemas.microsoft.com/office/drawing/2014/main" id="{407840CC-0620-6735-1DB2-D18BC20F84E8}"/>
              </a:ext>
            </a:extLst>
          </p:cNvPr>
          <p:cNvPicPr>
            <a:picLocks noChangeAspect="1"/>
          </p:cNvPicPr>
          <p:nvPr/>
        </p:nvPicPr>
        <p:blipFill>
          <a:blip r:embed="rId2"/>
          <a:stretch>
            <a:fillRect/>
          </a:stretch>
        </p:blipFill>
        <p:spPr>
          <a:xfrm>
            <a:off x="3685024" y="3578377"/>
            <a:ext cx="7994452" cy="2534649"/>
          </a:xfrm>
          <a:prstGeom prst="rect">
            <a:avLst/>
          </a:prstGeom>
        </p:spPr>
      </p:pic>
    </p:spTree>
    <p:extLst>
      <p:ext uri="{BB962C8B-B14F-4D97-AF65-F5344CB8AC3E}">
        <p14:creationId xmlns:p14="http://schemas.microsoft.com/office/powerpoint/2010/main" val="2152243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b="1" u="sng" dirty="0"/>
              <a:t>Path</a:t>
            </a:r>
            <a:endParaRPr lang="en-US"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dirty="0"/>
              <a:t>The sequence of nodes that we need to follow when we have to travel from one vertex to another in a graph is called the path.</a:t>
            </a:r>
          </a:p>
          <a:p>
            <a:r>
              <a:rPr lang="en-US" dirty="0"/>
              <a:t>In our example graph, if we need to go from node A to E, then the path would be A-&gt;B-&gt;E</a:t>
            </a:r>
          </a:p>
        </p:txBody>
      </p:sp>
      <p:pic>
        <p:nvPicPr>
          <p:cNvPr id="4" name="Picture 3">
            <a:extLst>
              <a:ext uri="{FF2B5EF4-FFF2-40B4-BE49-F238E27FC236}">
                <a16:creationId xmlns:a16="http://schemas.microsoft.com/office/drawing/2014/main" id="{554B9AC6-D87E-5833-AEBA-CE156D07FB1B}"/>
              </a:ext>
            </a:extLst>
          </p:cNvPr>
          <p:cNvPicPr>
            <a:picLocks noChangeAspect="1"/>
          </p:cNvPicPr>
          <p:nvPr/>
        </p:nvPicPr>
        <p:blipFill>
          <a:blip r:embed="rId2"/>
          <a:stretch>
            <a:fillRect/>
          </a:stretch>
        </p:blipFill>
        <p:spPr>
          <a:xfrm>
            <a:off x="3158932" y="3958225"/>
            <a:ext cx="7994452" cy="2534649"/>
          </a:xfrm>
          <a:prstGeom prst="rect">
            <a:avLst/>
          </a:prstGeom>
        </p:spPr>
      </p:pic>
    </p:spTree>
    <p:extLst>
      <p:ext uri="{BB962C8B-B14F-4D97-AF65-F5344CB8AC3E}">
        <p14:creationId xmlns:p14="http://schemas.microsoft.com/office/powerpoint/2010/main" val="651494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b="1" u="sng" dirty="0"/>
              <a:t>Closed Path</a:t>
            </a:r>
            <a:endParaRPr lang="en-US"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dirty="0"/>
              <a:t>If the initial node is the same as a terminal node, then that path is termed as the closed path.</a:t>
            </a:r>
          </a:p>
          <a:p>
            <a:r>
              <a:rPr lang="en-US" dirty="0"/>
              <a:t>The vertex from which the path initiates is called “</a:t>
            </a:r>
            <a:r>
              <a:rPr lang="en-US" b="1" dirty="0"/>
              <a:t>Initial Node</a:t>
            </a:r>
            <a:r>
              <a:rPr lang="en-US" dirty="0"/>
              <a:t>” while the vertex into which the path terminates is called the “</a:t>
            </a:r>
            <a:r>
              <a:rPr lang="en-US" b="1" dirty="0"/>
              <a:t>Terminal Node</a:t>
            </a:r>
            <a:r>
              <a:rPr lang="en-US" dirty="0"/>
              <a:t>”. </a:t>
            </a:r>
          </a:p>
          <a:p>
            <a:r>
              <a:rPr lang="en-US" dirty="0"/>
              <a:t>In our example graph, if we need to go from node A to C, then the path would be A-&gt;B-&gt;E-&gt;D-&gt;C-&gt;A</a:t>
            </a:r>
          </a:p>
          <a:p>
            <a:endParaRPr lang="en-US" dirty="0"/>
          </a:p>
        </p:txBody>
      </p:sp>
      <p:pic>
        <p:nvPicPr>
          <p:cNvPr id="4" name="Picture 3">
            <a:extLst>
              <a:ext uri="{FF2B5EF4-FFF2-40B4-BE49-F238E27FC236}">
                <a16:creationId xmlns:a16="http://schemas.microsoft.com/office/drawing/2014/main" id="{630F499F-05C5-3588-EE29-01322B18C5E8}"/>
              </a:ext>
            </a:extLst>
          </p:cNvPr>
          <p:cNvPicPr>
            <a:picLocks noChangeAspect="1"/>
          </p:cNvPicPr>
          <p:nvPr/>
        </p:nvPicPr>
        <p:blipFill>
          <a:blip r:embed="rId2"/>
          <a:stretch>
            <a:fillRect/>
          </a:stretch>
        </p:blipFill>
        <p:spPr>
          <a:xfrm>
            <a:off x="4571999" y="4425978"/>
            <a:ext cx="7044847" cy="2233576"/>
          </a:xfrm>
          <a:prstGeom prst="rect">
            <a:avLst/>
          </a:prstGeom>
        </p:spPr>
      </p:pic>
    </p:spTree>
    <p:extLst>
      <p:ext uri="{BB962C8B-B14F-4D97-AF65-F5344CB8AC3E}">
        <p14:creationId xmlns:p14="http://schemas.microsoft.com/office/powerpoint/2010/main" val="2650137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b="1" u="sng" dirty="0"/>
              <a:t>Cycle</a:t>
            </a:r>
            <a:endParaRPr lang="en-US"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dirty="0"/>
              <a:t>A path in which there are no repeated edges or vertices and the first and last vertices are the same is called a cycle.</a:t>
            </a:r>
          </a:p>
          <a:p>
            <a:r>
              <a:rPr lang="en-US" dirty="0"/>
              <a:t>In our example graph, if we need to go from node A to C, then the path would be </a:t>
            </a:r>
            <a:r>
              <a:rPr lang="pt-BR" dirty="0"/>
              <a:t>A-&gt;B-&gt;C-&gt;D-&gt;A</a:t>
            </a:r>
            <a:endParaRPr lang="en-US" dirty="0"/>
          </a:p>
        </p:txBody>
      </p:sp>
      <p:pic>
        <p:nvPicPr>
          <p:cNvPr id="6" name="Picture 5">
            <a:extLst>
              <a:ext uri="{FF2B5EF4-FFF2-40B4-BE49-F238E27FC236}">
                <a16:creationId xmlns:a16="http://schemas.microsoft.com/office/drawing/2014/main" id="{078EFCF9-37F9-FE51-EF1E-3367125FD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904" y="3274813"/>
            <a:ext cx="4471923" cy="3127423"/>
          </a:xfrm>
          <a:prstGeom prst="rect">
            <a:avLst/>
          </a:prstGeom>
        </p:spPr>
      </p:pic>
    </p:spTree>
    <p:extLst>
      <p:ext uri="{BB962C8B-B14F-4D97-AF65-F5344CB8AC3E}">
        <p14:creationId xmlns:p14="http://schemas.microsoft.com/office/powerpoint/2010/main" val="1254925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b="1" u="sng" dirty="0"/>
              <a:t>Disconnected, Connected and Complete Graph</a:t>
            </a:r>
            <a:endParaRPr lang="en-US"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dirty="0"/>
              <a:t>Not all vertices have to be connected in the graph. You might have isolated nodes or even separated subgraphs. If all nodes have at least one edge, then we have a </a:t>
            </a:r>
            <a:r>
              <a:rPr lang="en-US" b="1" dirty="0"/>
              <a:t>connected graph</a:t>
            </a:r>
            <a:r>
              <a:rPr lang="en-US" dirty="0"/>
              <a:t>. When all nodes are connected to all other nodes, then we have a </a:t>
            </a:r>
            <a:r>
              <a:rPr lang="en-US" b="1" dirty="0"/>
              <a:t>complete graph</a:t>
            </a:r>
            <a:r>
              <a:rPr lang="en-US" dirty="0"/>
              <a:t>.</a:t>
            </a:r>
          </a:p>
        </p:txBody>
      </p:sp>
      <p:pic>
        <p:nvPicPr>
          <p:cNvPr id="5" name="Picture 4">
            <a:extLst>
              <a:ext uri="{FF2B5EF4-FFF2-40B4-BE49-F238E27FC236}">
                <a16:creationId xmlns:a16="http://schemas.microsoft.com/office/drawing/2014/main" id="{2811542D-C1EB-DE26-4712-4ADD13DF3D47}"/>
              </a:ext>
            </a:extLst>
          </p:cNvPr>
          <p:cNvPicPr>
            <a:picLocks noChangeAspect="1"/>
          </p:cNvPicPr>
          <p:nvPr/>
        </p:nvPicPr>
        <p:blipFill>
          <a:blip r:embed="rId2"/>
          <a:stretch>
            <a:fillRect/>
          </a:stretch>
        </p:blipFill>
        <p:spPr>
          <a:xfrm>
            <a:off x="1958203" y="3188740"/>
            <a:ext cx="8275594" cy="2794512"/>
          </a:xfrm>
          <a:prstGeom prst="rect">
            <a:avLst/>
          </a:prstGeom>
        </p:spPr>
      </p:pic>
    </p:spTree>
    <p:extLst>
      <p:ext uri="{BB962C8B-B14F-4D97-AF65-F5344CB8AC3E}">
        <p14:creationId xmlns:p14="http://schemas.microsoft.com/office/powerpoint/2010/main" val="4151067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b="1" u="sng" dirty="0"/>
              <a:t>Cyclic and Acyclic Graph</a:t>
            </a:r>
            <a:endParaRPr lang="en-US"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dirty="0"/>
              <a:t>A graph can have </a:t>
            </a:r>
            <a:r>
              <a:rPr lang="en-US" b="1" dirty="0"/>
              <a:t>cycles</a:t>
            </a:r>
            <a:r>
              <a:rPr lang="en-US" dirty="0"/>
              <a:t>, which means you could get the same node more than once. The graph without cycles is called </a:t>
            </a:r>
            <a:r>
              <a:rPr lang="en-US" b="1" dirty="0"/>
              <a:t>acyclic graph</a:t>
            </a:r>
            <a:r>
              <a:rPr lang="en-US" dirty="0"/>
              <a:t>.</a:t>
            </a:r>
          </a:p>
        </p:txBody>
      </p:sp>
      <p:pic>
        <p:nvPicPr>
          <p:cNvPr id="5" name="Picture 4">
            <a:extLst>
              <a:ext uri="{FF2B5EF4-FFF2-40B4-BE49-F238E27FC236}">
                <a16:creationId xmlns:a16="http://schemas.microsoft.com/office/drawing/2014/main" id="{7C4D088D-9ED6-12AF-CCE1-CF829645BADD}"/>
              </a:ext>
            </a:extLst>
          </p:cNvPr>
          <p:cNvPicPr>
            <a:picLocks noChangeAspect="1"/>
          </p:cNvPicPr>
          <p:nvPr/>
        </p:nvPicPr>
        <p:blipFill>
          <a:blip r:embed="rId2"/>
          <a:stretch>
            <a:fillRect/>
          </a:stretch>
        </p:blipFill>
        <p:spPr>
          <a:xfrm>
            <a:off x="2214236" y="2933788"/>
            <a:ext cx="7763527" cy="3024165"/>
          </a:xfrm>
          <a:prstGeom prst="rect">
            <a:avLst/>
          </a:prstGeom>
        </p:spPr>
      </p:pic>
    </p:spTree>
    <p:extLst>
      <p:ext uri="{BB962C8B-B14F-4D97-AF65-F5344CB8AC3E}">
        <p14:creationId xmlns:p14="http://schemas.microsoft.com/office/powerpoint/2010/main" val="2951475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b="1" u="sng" dirty="0"/>
              <a:t>Weighted Graph</a:t>
            </a:r>
            <a:endParaRPr lang="en-US"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dirty="0"/>
              <a:t>A positive value assigned to each edge indicating its length (distance between the vertices connected by an edge) is called weight. </a:t>
            </a:r>
          </a:p>
          <a:p>
            <a:r>
              <a:rPr lang="en-US" dirty="0"/>
              <a:t>The graph containing weighted edges is called a weighted graph. The weight of an edge e is denoted by w(e) and it indicates the cost of traversing an edge.</a:t>
            </a:r>
          </a:p>
        </p:txBody>
      </p:sp>
      <p:pic>
        <p:nvPicPr>
          <p:cNvPr id="5" name="Picture 4">
            <a:extLst>
              <a:ext uri="{FF2B5EF4-FFF2-40B4-BE49-F238E27FC236}">
                <a16:creationId xmlns:a16="http://schemas.microsoft.com/office/drawing/2014/main" id="{727A4EDC-E786-EA89-665F-5DF24A6174AF}"/>
              </a:ext>
            </a:extLst>
          </p:cNvPr>
          <p:cNvPicPr>
            <a:picLocks noChangeAspect="1"/>
          </p:cNvPicPr>
          <p:nvPr/>
        </p:nvPicPr>
        <p:blipFill>
          <a:blip r:embed="rId2"/>
          <a:stretch>
            <a:fillRect/>
          </a:stretch>
        </p:blipFill>
        <p:spPr>
          <a:xfrm>
            <a:off x="4583742" y="3429000"/>
            <a:ext cx="6414109" cy="2967275"/>
          </a:xfrm>
          <a:prstGeom prst="rect">
            <a:avLst/>
          </a:prstGeom>
        </p:spPr>
      </p:pic>
    </p:spTree>
    <p:extLst>
      <p:ext uri="{BB962C8B-B14F-4D97-AF65-F5344CB8AC3E}">
        <p14:creationId xmlns:p14="http://schemas.microsoft.com/office/powerpoint/2010/main" val="2411457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b="1" dirty="0"/>
              <a:t>Di-graph</a:t>
            </a:r>
            <a:endParaRPr lang="en-US"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dirty="0"/>
              <a:t>If the edges are bi-directional, then we have an </a:t>
            </a:r>
            <a:r>
              <a:rPr lang="en-US" b="1" dirty="0"/>
              <a:t>undirected graph</a:t>
            </a:r>
            <a:r>
              <a:rPr lang="en-US" dirty="0"/>
              <a:t>. </a:t>
            </a:r>
          </a:p>
          <a:p>
            <a:r>
              <a:rPr lang="en-US" dirty="0"/>
              <a:t>If the edges have a direction, then we have a </a:t>
            </a:r>
            <a:r>
              <a:rPr lang="en-US" b="1" dirty="0"/>
              <a:t>directed graph</a:t>
            </a:r>
            <a:r>
              <a:rPr lang="en-US" dirty="0"/>
              <a:t> or </a:t>
            </a:r>
            <a:r>
              <a:rPr lang="en-US" b="1" dirty="0"/>
              <a:t>di-graph</a:t>
            </a:r>
            <a:r>
              <a:rPr lang="en-US" dirty="0"/>
              <a:t> for short. You can think of it as a one-way street (directed) or two-way street (undirected)</a:t>
            </a:r>
          </a:p>
          <a:p>
            <a:endParaRPr lang="en-US" dirty="0"/>
          </a:p>
        </p:txBody>
      </p:sp>
      <p:pic>
        <p:nvPicPr>
          <p:cNvPr id="5" name="Picture 4">
            <a:extLst>
              <a:ext uri="{FF2B5EF4-FFF2-40B4-BE49-F238E27FC236}">
                <a16:creationId xmlns:a16="http://schemas.microsoft.com/office/drawing/2014/main" id="{0B7F034C-F672-7281-1650-BE5A9C7F3F30}"/>
              </a:ext>
            </a:extLst>
          </p:cNvPr>
          <p:cNvPicPr>
            <a:picLocks noChangeAspect="1"/>
          </p:cNvPicPr>
          <p:nvPr/>
        </p:nvPicPr>
        <p:blipFill>
          <a:blip r:embed="rId2"/>
          <a:stretch>
            <a:fillRect/>
          </a:stretch>
        </p:blipFill>
        <p:spPr>
          <a:xfrm>
            <a:off x="2547513" y="3316265"/>
            <a:ext cx="7096974" cy="2644772"/>
          </a:xfrm>
          <a:prstGeom prst="rect">
            <a:avLst/>
          </a:prstGeom>
        </p:spPr>
      </p:pic>
    </p:spTree>
    <p:extLst>
      <p:ext uri="{BB962C8B-B14F-4D97-AF65-F5344CB8AC3E}">
        <p14:creationId xmlns:p14="http://schemas.microsoft.com/office/powerpoint/2010/main" val="418502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b="1" u="sng" dirty="0"/>
              <a:t>Self Loop</a:t>
            </a:r>
            <a:endParaRPr lang="en-US"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dirty="0"/>
              <a:t>Edge (undirected or directed) is a self-loop if its two endpoints coincide with each other.</a:t>
            </a:r>
          </a:p>
        </p:txBody>
      </p:sp>
      <p:pic>
        <p:nvPicPr>
          <p:cNvPr id="7" name="Picture 6">
            <a:extLst>
              <a:ext uri="{FF2B5EF4-FFF2-40B4-BE49-F238E27FC236}">
                <a16:creationId xmlns:a16="http://schemas.microsoft.com/office/drawing/2014/main" id="{D87BFB6A-9264-97B4-27CC-2C5460A86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9190" y="3164434"/>
            <a:ext cx="3683000" cy="2197100"/>
          </a:xfrm>
          <a:prstGeom prst="rect">
            <a:avLst/>
          </a:prstGeom>
        </p:spPr>
      </p:pic>
      <p:pic>
        <p:nvPicPr>
          <p:cNvPr id="9" name="Picture 8">
            <a:extLst>
              <a:ext uri="{FF2B5EF4-FFF2-40B4-BE49-F238E27FC236}">
                <a16:creationId xmlns:a16="http://schemas.microsoft.com/office/drawing/2014/main" id="{AC44E40A-788E-D078-7B77-D169B9023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503" y="3164434"/>
            <a:ext cx="3796825" cy="2425397"/>
          </a:xfrm>
          <a:prstGeom prst="rect">
            <a:avLst/>
          </a:prstGeom>
        </p:spPr>
      </p:pic>
    </p:spTree>
    <p:extLst>
      <p:ext uri="{BB962C8B-B14F-4D97-AF65-F5344CB8AC3E}">
        <p14:creationId xmlns:p14="http://schemas.microsoft.com/office/powerpoint/2010/main" val="407337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626301"/>
            <a:ext cx="10515600" cy="1315233"/>
          </a:xfrm>
        </p:spPr>
        <p:txBody>
          <a:bodyPr>
            <a:normAutofit/>
          </a:bodyPr>
          <a:lstStyle/>
          <a:p>
            <a:pPr algn="ctr"/>
            <a:r>
              <a:rPr lang="en-US" b="1" u="sng" dirty="0"/>
              <a:t>Graph Representation</a:t>
            </a:r>
            <a:endParaRPr lang="en-US" dirty="0"/>
          </a:p>
        </p:txBody>
      </p:sp>
      <p:sp>
        <p:nvSpPr>
          <p:cNvPr id="4" name="Title 1">
            <a:extLst>
              <a:ext uri="{FF2B5EF4-FFF2-40B4-BE49-F238E27FC236}">
                <a16:creationId xmlns:a16="http://schemas.microsoft.com/office/drawing/2014/main" id="{B2B482B1-3E81-0908-02FE-7022196C7920}"/>
              </a:ext>
            </a:extLst>
          </p:cNvPr>
          <p:cNvSpPr txBox="1">
            <a:spLocks/>
          </p:cNvSpPr>
          <p:nvPr/>
        </p:nvSpPr>
        <p:spPr>
          <a:xfrm>
            <a:off x="737991" y="1941534"/>
            <a:ext cx="10515600" cy="36441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arabicPeriod"/>
            </a:pPr>
            <a:r>
              <a:rPr lang="en-US" sz="3200" dirty="0"/>
              <a:t>	Adjacency Matrix: {Directed, Un-Directed and Weighted}</a:t>
            </a:r>
          </a:p>
          <a:p>
            <a:pPr marL="514350" indent="-514350">
              <a:buFont typeface="+mj-lt"/>
              <a:buAutoNum type="arabicPeriod"/>
            </a:pPr>
            <a:r>
              <a:rPr lang="en-US" sz="3200" dirty="0"/>
              <a:t>	Incidence Matrix: {Directed}</a:t>
            </a:r>
          </a:p>
          <a:p>
            <a:pPr marL="514350" indent="-514350">
              <a:buFont typeface="+mj-lt"/>
              <a:buAutoNum type="arabicPeriod"/>
            </a:pPr>
            <a:r>
              <a:rPr lang="en-US" sz="3200" dirty="0"/>
              <a:t> 	Adjacency List or Linked Representation</a:t>
            </a:r>
          </a:p>
          <a:p>
            <a:r>
              <a:rPr lang="en-US" sz="3200" dirty="0"/>
              <a:t>				 {Directed, Un-Directed and Weighted}</a:t>
            </a:r>
            <a:endParaRPr lang="en-US" dirty="0"/>
          </a:p>
        </p:txBody>
      </p:sp>
    </p:spTree>
    <p:extLst>
      <p:ext uri="{BB962C8B-B14F-4D97-AF65-F5344CB8AC3E}">
        <p14:creationId xmlns:p14="http://schemas.microsoft.com/office/powerpoint/2010/main" val="917067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lstStyle/>
          <a:p>
            <a:r>
              <a:rPr lang="en-US" b="1" u="sng" dirty="0"/>
              <a:t>Introduction to Graph</a:t>
            </a:r>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415440"/>
            <a:ext cx="10515600" cy="5077433"/>
          </a:xfrm>
        </p:spPr>
        <p:txBody>
          <a:bodyPr/>
          <a:lstStyle/>
          <a:p>
            <a:r>
              <a:rPr lang="en-US" dirty="0"/>
              <a:t>Graph is a non-linear data structure. It contains a set of points known as nodes (or vertices) and a set of links known as edges (or Arcs). </a:t>
            </a:r>
          </a:p>
          <a:p>
            <a:endParaRPr lang="en-US" dirty="0"/>
          </a:p>
          <a:p>
            <a:r>
              <a:rPr lang="en-US" dirty="0"/>
              <a:t>Graph is a collection of nodes and edges in which nodes are connected with edges</a:t>
            </a:r>
          </a:p>
          <a:p>
            <a:endParaRPr lang="en-US" dirty="0"/>
          </a:p>
          <a:p>
            <a:r>
              <a:rPr lang="en-US" dirty="0"/>
              <a:t>A graph </a:t>
            </a:r>
            <a:r>
              <a:rPr lang="en-US" b="1" dirty="0"/>
              <a:t>G</a:t>
            </a:r>
            <a:r>
              <a:rPr lang="en-US" dirty="0"/>
              <a:t> is represented as </a:t>
            </a:r>
            <a:r>
              <a:rPr lang="en-US" b="1" dirty="0"/>
              <a:t>G = ( V , E )</a:t>
            </a:r>
            <a:r>
              <a:rPr lang="en-US" dirty="0"/>
              <a:t>, where </a:t>
            </a:r>
            <a:r>
              <a:rPr lang="en-US" b="1" dirty="0"/>
              <a:t>V is set of vertices</a:t>
            </a:r>
            <a:r>
              <a:rPr lang="en-US" dirty="0"/>
              <a:t> and </a:t>
            </a:r>
            <a:r>
              <a:rPr lang="en-US" b="1" dirty="0"/>
              <a:t>E is set of edges</a:t>
            </a:r>
            <a:r>
              <a:rPr lang="en-US" dirty="0"/>
              <a:t>.</a:t>
            </a:r>
          </a:p>
          <a:p>
            <a:endParaRPr lang="en-US" dirty="0"/>
          </a:p>
        </p:txBody>
      </p:sp>
    </p:spTree>
    <p:extLst>
      <p:ext uri="{BB962C8B-B14F-4D97-AF65-F5344CB8AC3E}">
        <p14:creationId xmlns:p14="http://schemas.microsoft.com/office/powerpoint/2010/main" val="227153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dirty="0"/>
              <a:t>Graph Representation: </a:t>
            </a:r>
            <a:r>
              <a:rPr lang="en-US" sz="4400" b="1" u="sng" dirty="0"/>
              <a:t>Adjacency Matrix</a:t>
            </a:r>
            <a:endParaRPr lang="en-US" b="1"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dirty="0"/>
              <a:t>In this representation, the graph is represented using a matrix of size total number of vertices by a total number of vertices. </a:t>
            </a:r>
          </a:p>
          <a:p>
            <a:r>
              <a:rPr lang="en-US" dirty="0"/>
              <a:t>That means a graph with 4 vertices is represented using a matrix of size 4X4. </a:t>
            </a:r>
          </a:p>
          <a:p>
            <a:r>
              <a:rPr lang="en-US" dirty="0"/>
              <a:t>In this matrix, both rows and columns represent vertices. This matrix is filled with either 1 or 0. </a:t>
            </a:r>
          </a:p>
          <a:p>
            <a:r>
              <a:rPr lang="en-US" dirty="0"/>
              <a:t>Here, 1 represents that there is an edge from row vertex to column vertex and 0 represents that there is no edge from row vertex to column vertex.</a:t>
            </a:r>
          </a:p>
        </p:txBody>
      </p:sp>
    </p:spTree>
    <p:extLst>
      <p:ext uri="{BB962C8B-B14F-4D97-AF65-F5344CB8AC3E}">
        <p14:creationId xmlns:p14="http://schemas.microsoft.com/office/powerpoint/2010/main" val="864895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dirty="0"/>
              <a:t>Graph Representation: </a:t>
            </a:r>
            <a:r>
              <a:rPr lang="en-US" sz="4400" b="1" u="sng" dirty="0"/>
              <a:t>Adjacency Matrix</a:t>
            </a:r>
            <a:endParaRPr lang="en-US"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dirty="0"/>
              <a:t>For Undirected graph</a:t>
            </a:r>
          </a:p>
        </p:txBody>
      </p:sp>
      <p:pic>
        <p:nvPicPr>
          <p:cNvPr id="7" name="Picture 6">
            <a:extLst>
              <a:ext uri="{FF2B5EF4-FFF2-40B4-BE49-F238E27FC236}">
                <a16:creationId xmlns:a16="http://schemas.microsoft.com/office/drawing/2014/main" id="{6FCB65C9-7E3A-212A-630C-A835510B446A}"/>
              </a:ext>
            </a:extLst>
          </p:cNvPr>
          <p:cNvPicPr>
            <a:picLocks noChangeAspect="1"/>
          </p:cNvPicPr>
          <p:nvPr/>
        </p:nvPicPr>
        <p:blipFill>
          <a:blip r:embed="rId2"/>
          <a:stretch>
            <a:fillRect/>
          </a:stretch>
        </p:blipFill>
        <p:spPr>
          <a:xfrm>
            <a:off x="1360866" y="2279737"/>
            <a:ext cx="9470268" cy="3511571"/>
          </a:xfrm>
          <a:prstGeom prst="rect">
            <a:avLst/>
          </a:prstGeom>
        </p:spPr>
      </p:pic>
    </p:spTree>
    <p:extLst>
      <p:ext uri="{BB962C8B-B14F-4D97-AF65-F5344CB8AC3E}">
        <p14:creationId xmlns:p14="http://schemas.microsoft.com/office/powerpoint/2010/main" val="1621853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dirty="0"/>
              <a:t>Graph Representation: </a:t>
            </a:r>
            <a:r>
              <a:rPr lang="en-US" sz="4400" b="1" u="sng" dirty="0"/>
              <a:t>Adjacency Matrix</a:t>
            </a:r>
            <a:endParaRPr lang="en-US"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dirty="0"/>
              <a:t>For Directed graph</a:t>
            </a:r>
          </a:p>
        </p:txBody>
      </p:sp>
      <p:pic>
        <p:nvPicPr>
          <p:cNvPr id="5" name="Picture 4">
            <a:extLst>
              <a:ext uri="{FF2B5EF4-FFF2-40B4-BE49-F238E27FC236}">
                <a16:creationId xmlns:a16="http://schemas.microsoft.com/office/drawing/2014/main" id="{7C888742-EB70-36BB-6976-9EDB19C6124E}"/>
              </a:ext>
            </a:extLst>
          </p:cNvPr>
          <p:cNvPicPr>
            <a:picLocks noChangeAspect="1"/>
          </p:cNvPicPr>
          <p:nvPr/>
        </p:nvPicPr>
        <p:blipFill>
          <a:blip r:embed="rId2"/>
          <a:stretch>
            <a:fillRect/>
          </a:stretch>
        </p:blipFill>
        <p:spPr>
          <a:xfrm>
            <a:off x="1322849" y="2254686"/>
            <a:ext cx="9546302" cy="3488498"/>
          </a:xfrm>
          <a:prstGeom prst="rect">
            <a:avLst/>
          </a:prstGeom>
        </p:spPr>
      </p:pic>
    </p:spTree>
    <p:extLst>
      <p:ext uri="{BB962C8B-B14F-4D97-AF65-F5344CB8AC3E}">
        <p14:creationId xmlns:p14="http://schemas.microsoft.com/office/powerpoint/2010/main" val="4282416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dirty="0"/>
              <a:t>Graph Representation: </a:t>
            </a:r>
            <a:r>
              <a:rPr lang="en-US" sz="4400" b="1" u="sng" dirty="0"/>
              <a:t>Adjacency Matrix</a:t>
            </a:r>
            <a:endParaRPr lang="en-US"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dirty="0"/>
              <a:t>For Weighted graph</a:t>
            </a:r>
          </a:p>
        </p:txBody>
      </p:sp>
      <p:pic>
        <p:nvPicPr>
          <p:cNvPr id="6" name="Picture 5">
            <a:extLst>
              <a:ext uri="{FF2B5EF4-FFF2-40B4-BE49-F238E27FC236}">
                <a16:creationId xmlns:a16="http://schemas.microsoft.com/office/drawing/2014/main" id="{0EDD9EA2-6358-42C6-5BC6-A50B1FD87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759" y="2133837"/>
            <a:ext cx="9476482" cy="4085334"/>
          </a:xfrm>
          <a:prstGeom prst="rect">
            <a:avLst/>
          </a:prstGeom>
        </p:spPr>
      </p:pic>
    </p:spTree>
    <p:extLst>
      <p:ext uri="{BB962C8B-B14F-4D97-AF65-F5344CB8AC3E}">
        <p14:creationId xmlns:p14="http://schemas.microsoft.com/office/powerpoint/2010/main" val="3812752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dirty="0"/>
              <a:t>Graph Representation: </a:t>
            </a:r>
            <a:r>
              <a:rPr lang="en-US" sz="4400" b="1" u="sng" dirty="0"/>
              <a:t>Incidence Matrix</a:t>
            </a:r>
            <a:endParaRPr lang="en-US" b="1"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dirty="0"/>
              <a:t>In this representation, the graph is represented using a matrix of size total number of vertices by a total number of edges.</a:t>
            </a:r>
          </a:p>
          <a:p>
            <a:r>
              <a:rPr lang="en-US" dirty="0"/>
              <a:t>That means graph with 4 vertices and 6 edges is represented using a matrix of size 4X6. </a:t>
            </a:r>
          </a:p>
          <a:p>
            <a:r>
              <a:rPr lang="en-US" dirty="0"/>
              <a:t>In this matrix, rows represent vertices and columns represents edges. This matrix is filled with 0 or 1 or -1. </a:t>
            </a:r>
          </a:p>
          <a:p>
            <a:r>
              <a:rPr lang="en-US" dirty="0"/>
              <a:t>Here, 0 represents that the row edge is not connected to column vertex, 1 represents that the row edge is connected as the outgoing edge to column vertex and -1 represents that the row edge is connected as the incoming edge to column vertex.</a:t>
            </a:r>
          </a:p>
        </p:txBody>
      </p:sp>
    </p:spTree>
    <p:extLst>
      <p:ext uri="{BB962C8B-B14F-4D97-AF65-F5344CB8AC3E}">
        <p14:creationId xmlns:p14="http://schemas.microsoft.com/office/powerpoint/2010/main" val="1034925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dirty="0"/>
              <a:t>Graph Representation: </a:t>
            </a:r>
            <a:r>
              <a:rPr lang="en-US" sz="4400" b="1" u="sng" dirty="0"/>
              <a:t>Incidence Matrix</a:t>
            </a:r>
            <a:endParaRPr lang="en-US"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dirty="0"/>
              <a:t>For Directed graph</a:t>
            </a:r>
          </a:p>
        </p:txBody>
      </p:sp>
      <p:pic>
        <p:nvPicPr>
          <p:cNvPr id="6" name="Picture 5">
            <a:extLst>
              <a:ext uri="{FF2B5EF4-FFF2-40B4-BE49-F238E27FC236}">
                <a16:creationId xmlns:a16="http://schemas.microsoft.com/office/drawing/2014/main" id="{B2BF5D34-0543-5812-88E7-A04D93A66DE5}"/>
              </a:ext>
            </a:extLst>
          </p:cNvPr>
          <p:cNvPicPr>
            <a:picLocks noChangeAspect="1"/>
          </p:cNvPicPr>
          <p:nvPr/>
        </p:nvPicPr>
        <p:blipFill>
          <a:blip r:embed="rId2"/>
          <a:stretch>
            <a:fillRect/>
          </a:stretch>
        </p:blipFill>
        <p:spPr>
          <a:xfrm>
            <a:off x="1092404" y="2264948"/>
            <a:ext cx="10007192" cy="3277818"/>
          </a:xfrm>
          <a:prstGeom prst="rect">
            <a:avLst/>
          </a:prstGeom>
        </p:spPr>
      </p:pic>
    </p:spTree>
    <p:extLst>
      <p:ext uri="{BB962C8B-B14F-4D97-AF65-F5344CB8AC3E}">
        <p14:creationId xmlns:p14="http://schemas.microsoft.com/office/powerpoint/2010/main" val="2262703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dirty="0"/>
              <a:t>Graph Representation: </a:t>
            </a:r>
            <a:r>
              <a:rPr lang="en-US" sz="4400" b="1" u="sng" dirty="0"/>
              <a:t>Adjacency List</a:t>
            </a:r>
            <a:endParaRPr lang="en-US" b="1"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b="1" dirty="0"/>
              <a:t>Undirected Graph:</a:t>
            </a:r>
            <a:r>
              <a:rPr lang="en-US" dirty="0"/>
              <a:t> In this representation, every vertex of a graph contains list of its adjacent vertices.</a:t>
            </a:r>
          </a:p>
        </p:txBody>
      </p:sp>
      <p:pic>
        <p:nvPicPr>
          <p:cNvPr id="6" name="Picture 5">
            <a:extLst>
              <a:ext uri="{FF2B5EF4-FFF2-40B4-BE49-F238E27FC236}">
                <a16:creationId xmlns:a16="http://schemas.microsoft.com/office/drawing/2014/main" id="{292E589F-BF40-22DA-280C-0F4FBD77F1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789" y="2339230"/>
            <a:ext cx="9042421" cy="3717103"/>
          </a:xfrm>
          <a:prstGeom prst="rect">
            <a:avLst/>
          </a:prstGeom>
        </p:spPr>
      </p:pic>
    </p:spTree>
    <p:extLst>
      <p:ext uri="{BB962C8B-B14F-4D97-AF65-F5344CB8AC3E}">
        <p14:creationId xmlns:p14="http://schemas.microsoft.com/office/powerpoint/2010/main" val="3454671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dirty="0"/>
              <a:t>Graph Representation: </a:t>
            </a:r>
            <a:r>
              <a:rPr lang="en-US" sz="4400" b="1" u="sng" dirty="0"/>
              <a:t>Adjacency List</a:t>
            </a:r>
            <a:endParaRPr lang="en-US" b="1"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b="1" dirty="0"/>
              <a:t>Directed Graph:</a:t>
            </a:r>
            <a:r>
              <a:rPr lang="en-US" dirty="0"/>
              <a:t> In this representation, every vertex of a graph contains list of its adjacent vertices.</a:t>
            </a:r>
          </a:p>
        </p:txBody>
      </p:sp>
      <p:grpSp>
        <p:nvGrpSpPr>
          <p:cNvPr id="8" name="Group 7">
            <a:extLst>
              <a:ext uri="{FF2B5EF4-FFF2-40B4-BE49-F238E27FC236}">
                <a16:creationId xmlns:a16="http://schemas.microsoft.com/office/drawing/2014/main" id="{12A2A2C8-70EE-DFB4-73C7-BF7A804FAB52}"/>
              </a:ext>
            </a:extLst>
          </p:cNvPr>
          <p:cNvGrpSpPr/>
          <p:nvPr/>
        </p:nvGrpSpPr>
        <p:grpSpPr>
          <a:xfrm>
            <a:off x="2145930" y="2541957"/>
            <a:ext cx="7724775" cy="3941262"/>
            <a:chOff x="2233612" y="2383338"/>
            <a:chExt cx="7724775" cy="3941262"/>
          </a:xfrm>
        </p:grpSpPr>
        <p:pic>
          <p:nvPicPr>
            <p:cNvPr id="5" name="Picture 4">
              <a:extLst>
                <a:ext uri="{FF2B5EF4-FFF2-40B4-BE49-F238E27FC236}">
                  <a16:creationId xmlns:a16="http://schemas.microsoft.com/office/drawing/2014/main" id="{B357C7AA-517E-54B3-92E2-5AB013DA42EE}"/>
                </a:ext>
              </a:extLst>
            </p:cNvPr>
            <p:cNvPicPr>
              <a:picLocks noChangeAspect="1"/>
            </p:cNvPicPr>
            <p:nvPr/>
          </p:nvPicPr>
          <p:blipFill>
            <a:blip r:embed="rId2"/>
            <a:stretch>
              <a:fillRect/>
            </a:stretch>
          </p:blipFill>
          <p:spPr>
            <a:xfrm>
              <a:off x="2233612" y="2383338"/>
              <a:ext cx="7724775" cy="1790700"/>
            </a:xfrm>
            <a:prstGeom prst="rect">
              <a:avLst/>
            </a:prstGeom>
          </p:spPr>
        </p:pic>
        <p:pic>
          <p:nvPicPr>
            <p:cNvPr id="7" name="Picture 6">
              <a:extLst>
                <a:ext uri="{FF2B5EF4-FFF2-40B4-BE49-F238E27FC236}">
                  <a16:creationId xmlns:a16="http://schemas.microsoft.com/office/drawing/2014/main" id="{EBD31C9B-1B7A-32E6-6976-58E98B53ECB4}"/>
                </a:ext>
              </a:extLst>
            </p:cNvPr>
            <p:cNvPicPr>
              <a:picLocks noChangeAspect="1"/>
            </p:cNvPicPr>
            <p:nvPr/>
          </p:nvPicPr>
          <p:blipFill>
            <a:blip r:embed="rId3"/>
            <a:stretch>
              <a:fillRect/>
            </a:stretch>
          </p:blipFill>
          <p:spPr>
            <a:xfrm>
              <a:off x="2233612" y="4324350"/>
              <a:ext cx="7191375" cy="2000250"/>
            </a:xfrm>
            <a:prstGeom prst="rect">
              <a:avLst/>
            </a:prstGeom>
          </p:spPr>
        </p:pic>
      </p:grpSp>
    </p:spTree>
    <p:extLst>
      <p:ext uri="{BB962C8B-B14F-4D97-AF65-F5344CB8AC3E}">
        <p14:creationId xmlns:p14="http://schemas.microsoft.com/office/powerpoint/2010/main" val="4161848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dirty="0"/>
              <a:t>Graph Representation: </a:t>
            </a:r>
            <a:r>
              <a:rPr lang="en-US" sz="4400" b="1" u="sng" dirty="0"/>
              <a:t>Adjacency List</a:t>
            </a:r>
            <a:endParaRPr lang="en-US" b="1"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b="1" dirty="0"/>
              <a:t>Weighted Graph:</a:t>
            </a:r>
            <a:r>
              <a:rPr lang="en-US" dirty="0"/>
              <a:t> In this representation, every vertex of a graph contains list of its adjacent vertices.</a:t>
            </a:r>
          </a:p>
        </p:txBody>
      </p:sp>
      <p:pic>
        <p:nvPicPr>
          <p:cNvPr id="6" name="Picture 5">
            <a:extLst>
              <a:ext uri="{FF2B5EF4-FFF2-40B4-BE49-F238E27FC236}">
                <a16:creationId xmlns:a16="http://schemas.microsoft.com/office/drawing/2014/main" id="{DC49505C-9841-0CF7-A274-F6BF6DA44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582" y="2331339"/>
            <a:ext cx="9108835" cy="3899221"/>
          </a:xfrm>
          <a:prstGeom prst="rect">
            <a:avLst/>
          </a:prstGeom>
        </p:spPr>
      </p:pic>
    </p:spTree>
    <p:extLst>
      <p:ext uri="{BB962C8B-B14F-4D97-AF65-F5344CB8AC3E}">
        <p14:creationId xmlns:p14="http://schemas.microsoft.com/office/powerpoint/2010/main" val="222810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750518" y="187890"/>
            <a:ext cx="10515600" cy="876822"/>
          </a:xfrm>
        </p:spPr>
        <p:txBody>
          <a:bodyPr>
            <a:normAutofit/>
          </a:bodyPr>
          <a:lstStyle/>
          <a:p>
            <a:pPr algn="ctr"/>
            <a:r>
              <a:rPr lang="en-US" b="1" u="sng" dirty="0"/>
              <a:t>Graph Application</a:t>
            </a:r>
            <a:endParaRPr lang="en-US" dirty="0"/>
          </a:p>
        </p:txBody>
      </p:sp>
      <p:pic>
        <p:nvPicPr>
          <p:cNvPr id="5" name="Picture 4">
            <a:extLst>
              <a:ext uri="{FF2B5EF4-FFF2-40B4-BE49-F238E27FC236}">
                <a16:creationId xmlns:a16="http://schemas.microsoft.com/office/drawing/2014/main" id="{24366751-B3FD-D4F7-01B6-E449315FC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5392" y="1237433"/>
            <a:ext cx="6601216" cy="5432677"/>
          </a:xfrm>
          <a:prstGeom prst="rect">
            <a:avLst/>
          </a:prstGeom>
        </p:spPr>
      </p:pic>
    </p:spTree>
    <p:extLst>
      <p:ext uri="{BB962C8B-B14F-4D97-AF65-F5344CB8AC3E}">
        <p14:creationId xmlns:p14="http://schemas.microsoft.com/office/powerpoint/2010/main" val="3174457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588975" y="365126"/>
            <a:ext cx="10764825" cy="799796"/>
          </a:xfrm>
        </p:spPr>
        <p:txBody>
          <a:bodyPr/>
          <a:lstStyle/>
          <a:p>
            <a:r>
              <a:rPr lang="en-US" b="1" u="sng" dirty="0"/>
              <a:t>Introduction to Graph</a:t>
            </a:r>
            <a:endParaRPr lang="en-US" dirty="0"/>
          </a:p>
        </p:txBody>
      </p:sp>
      <p:pic>
        <p:nvPicPr>
          <p:cNvPr id="7" name="Picture 6">
            <a:extLst>
              <a:ext uri="{FF2B5EF4-FFF2-40B4-BE49-F238E27FC236}">
                <a16:creationId xmlns:a16="http://schemas.microsoft.com/office/drawing/2014/main" id="{3A0EA769-E359-B72C-1CC8-DA385A7B9ED0}"/>
              </a:ext>
            </a:extLst>
          </p:cNvPr>
          <p:cNvPicPr>
            <a:picLocks noChangeAspect="1"/>
          </p:cNvPicPr>
          <p:nvPr/>
        </p:nvPicPr>
        <p:blipFill>
          <a:blip r:embed="rId2"/>
          <a:stretch>
            <a:fillRect/>
          </a:stretch>
        </p:blipFill>
        <p:spPr>
          <a:xfrm>
            <a:off x="588975" y="2168434"/>
            <a:ext cx="11014049" cy="4140517"/>
          </a:xfrm>
          <a:prstGeom prst="rect">
            <a:avLst/>
          </a:prstGeom>
        </p:spPr>
      </p:pic>
      <p:sp>
        <p:nvSpPr>
          <p:cNvPr id="9" name="TextBox 8">
            <a:extLst>
              <a:ext uri="{FF2B5EF4-FFF2-40B4-BE49-F238E27FC236}">
                <a16:creationId xmlns:a16="http://schemas.microsoft.com/office/drawing/2014/main" id="{776F2750-D2A3-A02B-0EFE-10888AF38F55}"/>
              </a:ext>
            </a:extLst>
          </p:cNvPr>
          <p:cNvSpPr txBox="1"/>
          <p:nvPr/>
        </p:nvSpPr>
        <p:spPr>
          <a:xfrm>
            <a:off x="588975" y="1343512"/>
            <a:ext cx="11014048" cy="461665"/>
          </a:xfrm>
          <a:prstGeom prst="rect">
            <a:avLst/>
          </a:prstGeom>
          <a:noFill/>
        </p:spPr>
        <p:txBody>
          <a:bodyPr wrap="square">
            <a:spAutoFit/>
          </a:bodyPr>
          <a:lstStyle/>
          <a:p>
            <a:r>
              <a:rPr lang="en-US" sz="2400" dirty="0"/>
              <a:t>Graph is a collection of nodes and edges in which nodes are connected with edges</a:t>
            </a:r>
          </a:p>
        </p:txBody>
      </p:sp>
    </p:spTree>
    <p:extLst>
      <p:ext uri="{BB962C8B-B14F-4D97-AF65-F5344CB8AC3E}">
        <p14:creationId xmlns:p14="http://schemas.microsoft.com/office/powerpoint/2010/main" val="2339025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b="1" u="sng" dirty="0"/>
              <a:t>Graph Applications </a:t>
            </a:r>
            <a:endParaRPr lang="en-US"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pPr marL="0" indent="0">
              <a:spcBef>
                <a:spcPct val="0"/>
              </a:spcBef>
              <a:buNone/>
            </a:pPr>
            <a:r>
              <a:rPr lang="en-US" dirty="0">
                <a:latin typeface="+mj-lt"/>
                <a:ea typeface="+mj-ea"/>
                <a:cs typeface="+mj-cs"/>
              </a:rPr>
              <a:t>In general, graphs have many real-world applications like:</a:t>
            </a:r>
          </a:p>
          <a:p>
            <a:pPr marL="0" indent="0">
              <a:spcBef>
                <a:spcPct val="0"/>
              </a:spcBef>
              <a:buNone/>
            </a:pPr>
            <a:endParaRPr lang="en-US" dirty="0">
              <a:latin typeface="+mj-lt"/>
              <a:ea typeface="+mj-ea"/>
              <a:cs typeface="+mj-cs"/>
            </a:endParaRPr>
          </a:p>
          <a:p>
            <a:pPr marL="514350" indent="-514350">
              <a:spcBef>
                <a:spcPct val="0"/>
              </a:spcBef>
              <a:buFont typeface="+mj-lt"/>
              <a:buAutoNum type="arabicPeriod"/>
            </a:pPr>
            <a:r>
              <a:rPr lang="en-US" dirty="0">
                <a:latin typeface="+mj-lt"/>
                <a:ea typeface="+mj-ea"/>
                <a:cs typeface="+mj-cs"/>
              </a:rPr>
              <a:t>Electronic circuits</a:t>
            </a:r>
          </a:p>
          <a:p>
            <a:pPr marL="514350" indent="-514350">
              <a:spcBef>
                <a:spcPct val="0"/>
              </a:spcBef>
              <a:buFont typeface="+mj-lt"/>
              <a:buAutoNum type="arabicPeriod"/>
            </a:pPr>
            <a:r>
              <a:rPr lang="en-US" dirty="0">
                <a:latin typeface="+mj-lt"/>
                <a:ea typeface="+mj-ea"/>
                <a:cs typeface="+mj-cs"/>
              </a:rPr>
              <a:t>Flight reservations</a:t>
            </a:r>
          </a:p>
          <a:p>
            <a:pPr marL="514350" indent="-514350">
              <a:spcBef>
                <a:spcPct val="0"/>
              </a:spcBef>
              <a:buFont typeface="+mj-lt"/>
              <a:buAutoNum type="arabicPeriod"/>
            </a:pPr>
            <a:r>
              <a:rPr lang="en-US" dirty="0">
                <a:latin typeface="+mj-lt"/>
                <a:ea typeface="+mj-ea"/>
                <a:cs typeface="+mj-cs"/>
              </a:rPr>
              <a:t>Driving directions</a:t>
            </a:r>
          </a:p>
          <a:p>
            <a:pPr marL="514350" indent="-514350">
              <a:spcBef>
                <a:spcPct val="0"/>
              </a:spcBef>
              <a:buFont typeface="+mj-lt"/>
              <a:buAutoNum type="arabicPeriod"/>
            </a:pPr>
            <a:r>
              <a:rPr lang="en-US" dirty="0">
                <a:latin typeface="+mj-lt"/>
                <a:ea typeface="+mj-ea"/>
                <a:cs typeface="+mj-cs"/>
              </a:rPr>
              <a:t>Telcom: Cell tower frequency planning</a:t>
            </a:r>
          </a:p>
          <a:p>
            <a:pPr marL="514350" indent="-514350">
              <a:spcBef>
                <a:spcPct val="0"/>
              </a:spcBef>
              <a:buFont typeface="+mj-lt"/>
              <a:buAutoNum type="arabicPeriod"/>
            </a:pPr>
            <a:r>
              <a:rPr lang="en-US" dirty="0">
                <a:latin typeface="+mj-lt"/>
                <a:ea typeface="+mj-ea"/>
                <a:cs typeface="+mj-cs"/>
              </a:rPr>
              <a:t>Social networks. E.g., Facebook uses a graph for suggesting friends</a:t>
            </a:r>
          </a:p>
          <a:p>
            <a:pPr marL="514350" indent="-514350">
              <a:spcBef>
                <a:spcPct val="0"/>
              </a:spcBef>
              <a:buFont typeface="+mj-lt"/>
              <a:buAutoNum type="arabicPeriod"/>
            </a:pPr>
            <a:r>
              <a:rPr lang="en-US" dirty="0">
                <a:latin typeface="+mj-lt"/>
                <a:ea typeface="+mj-ea"/>
                <a:cs typeface="+mj-cs"/>
              </a:rPr>
              <a:t>Recommendations: Amazon/Netflix uses graphs to make suggestions for products/movies</a:t>
            </a:r>
          </a:p>
          <a:p>
            <a:pPr marL="514350" indent="-514350">
              <a:spcBef>
                <a:spcPct val="0"/>
              </a:spcBef>
              <a:buFont typeface="+mj-lt"/>
              <a:buAutoNum type="arabicPeriod"/>
            </a:pPr>
            <a:r>
              <a:rPr lang="en-US" dirty="0">
                <a:latin typeface="+mj-lt"/>
                <a:ea typeface="+mj-ea"/>
                <a:cs typeface="+mj-cs"/>
              </a:rPr>
              <a:t>Graphs help to plan the logistics of delivering goods</a:t>
            </a:r>
          </a:p>
          <a:p>
            <a:endParaRPr lang="en-US" dirty="0"/>
          </a:p>
        </p:txBody>
      </p:sp>
    </p:spTree>
    <p:extLst>
      <p:ext uri="{BB962C8B-B14F-4D97-AF65-F5344CB8AC3E}">
        <p14:creationId xmlns:p14="http://schemas.microsoft.com/office/powerpoint/2010/main" val="1155563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199" y="214761"/>
            <a:ext cx="10515600" cy="751563"/>
          </a:xfrm>
        </p:spPr>
        <p:txBody>
          <a:bodyPr>
            <a:normAutofit/>
          </a:bodyPr>
          <a:lstStyle/>
          <a:p>
            <a:r>
              <a:rPr lang="en-US" b="1" u="sng" dirty="0"/>
              <a:t>Friendship Network</a:t>
            </a:r>
            <a:endParaRPr lang="en-US" u="sng" dirty="0"/>
          </a:p>
        </p:txBody>
      </p:sp>
      <p:pic>
        <p:nvPicPr>
          <p:cNvPr id="4" name="Picture 3">
            <a:extLst>
              <a:ext uri="{FF2B5EF4-FFF2-40B4-BE49-F238E27FC236}">
                <a16:creationId xmlns:a16="http://schemas.microsoft.com/office/drawing/2014/main" id="{64589CAF-1F09-1BBD-5834-E66ADCD4F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81" y="919152"/>
            <a:ext cx="8768218" cy="5724087"/>
          </a:xfrm>
          <a:prstGeom prst="rect">
            <a:avLst/>
          </a:prstGeom>
        </p:spPr>
      </p:pic>
    </p:spTree>
    <p:extLst>
      <p:ext uri="{BB962C8B-B14F-4D97-AF65-F5344CB8AC3E}">
        <p14:creationId xmlns:p14="http://schemas.microsoft.com/office/powerpoint/2010/main" val="117068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676405" y="264917"/>
            <a:ext cx="10515600" cy="799796"/>
          </a:xfrm>
        </p:spPr>
        <p:txBody>
          <a:bodyPr>
            <a:normAutofit/>
          </a:bodyPr>
          <a:lstStyle/>
          <a:p>
            <a:r>
              <a:rPr lang="en-US" b="1" u="sng" dirty="0"/>
              <a:t>Graph Applications </a:t>
            </a:r>
            <a:endParaRPr lang="en-US" u="sng" dirty="0"/>
          </a:p>
        </p:txBody>
      </p:sp>
      <p:pic>
        <p:nvPicPr>
          <p:cNvPr id="5" name="Content Placeholder 4">
            <a:extLst>
              <a:ext uri="{FF2B5EF4-FFF2-40B4-BE49-F238E27FC236}">
                <a16:creationId xmlns:a16="http://schemas.microsoft.com/office/drawing/2014/main" id="{E24C2C46-C15E-B0D5-21ED-046C3AF2D4B6}"/>
              </a:ext>
            </a:extLst>
          </p:cNvPr>
          <p:cNvPicPr>
            <a:picLocks noGrp="1" noChangeAspect="1"/>
          </p:cNvPicPr>
          <p:nvPr>
            <p:ph idx="1"/>
          </p:nvPr>
        </p:nvPicPr>
        <p:blipFill>
          <a:blip r:embed="rId2"/>
          <a:stretch>
            <a:fillRect/>
          </a:stretch>
        </p:blipFill>
        <p:spPr>
          <a:xfrm>
            <a:off x="4234152" y="4223351"/>
            <a:ext cx="7281443" cy="2485134"/>
          </a:xfrm>
        </p:spPr>
      </p:pic>
      <p:sp>
        <p:nvSpPr>
          <p:cNvPr id="7" name="TextBox 6">
            <a:extLst>
              <a:ext uri="{FF2B5EF4-FFF2-40B4-BE49-F238E27FC236}">
                <a16:creationId xmlns:a16="http://schemas.microsoft.com/office/drawing/2014/main" id="{AFFD1BB2-4F23-24C7-6418-6D7C4D86D902}"/>
              </a:ext>
            </a:extLst>
          </p:cNvPr>
          <p:cNvSpPr txBox="1"/>
          <p:nvPr/>
        </p:nvSpPr>
        <p:spPr>
          <a:xfrm>
            <a:off x="676405" y="1064713"/>
            <a:ext cx="10515600" cy="4401205"/>
          </a:xfrm>
          <a:prstGeom prst="rect">
            <a:avLst/>
          </a:prstGeom>
          <a:noFill/>
        </p:spPr>
        <p:txBody>
          <a:bodyPr wrap="square">
            <a:spAutoFit/>
          </a:bodyPr>
          <a:lstStyle/>
          <a:p>
            <a:pPr>
              <a:buFont typeface="Arial" panose="020B0604020202020204" pitchFamily="34" charset="0"/>
              <a:buChar char="•"/>
            </a:pPr>
            <a:r>
              <a:rPr lang="en-US" sz="2000" dirty="0"/>
              <a:t>Airline Traffic (image above)</a:t>
            </a:r>
          </a:p>
          <a:p>
            <a:pPr marL="742950" lvl="1" indent="-285750">
              <a:buFont typeface="Arial" panose="020B0604020202020204" pitchFamily="34" charset="0"/>
              <a:buChar char="•"/>
            </a:pPr>
            <a:r>
              <a:rPr lang="en-US" sz="2000" dirty="0"/>
              <a:t>Node/vertex = Airport</a:t>
            </a:r>
          </a:p>
          <a:p>
            <a:pPr marL="742950" lvl="1" indent="-285750">
              <a:buFont typeface="Arial" panose="020B0604020202020204" pitchFamily="34" charset="0"/>
              <a:buChar char="•"/>
            </a:pPr>
            <a:r>
              <a:rPr lang="en-US" sz="2000" dirty="0"/>
              <a:t>Edges = direct flights between two airports</a:t>
            </a:r>
          </a:p>
          <a:p>
            <a:pPr marL="742950" lvl="1" indent="-285750">
              <a:buFont typeface="Arial" panose="020B0604020202020204" pitchFamily="34" charset="0"/>
              <a:buChar char="•"/>
            </a:pPr>
            <a:r>
              <a:rPr lang="en-US" sz="2000" dirty="0"/>
              <a:t>Weight = miles between two airports</a:t>
            </a:r>
          </a:p>
          <a:p>
            <a:pPr lvl="1"/>
            <a:endParaRPr lang="en-US" sz="2000" dirty="0"/>
          </a:p>
          <a:p>
            <a:pPr>
              <a:buFont typeface="Arial" panose="020B0604020202020204" pitchFamily="34" charset="0"/>
              <a:buChar char="•"/>
            </a:pPr>
            <a:r>
              <a:rPr lang="en-US" sz="2000" dirty="0"/>
              <a:t>GPS Navigation</a:t>
            </a:r>
          </a:p>
          <a:p>
            <a:pPr marL="742950" lvl="1" indent="-285750">
              <a:buFont typeface="Arial" panose="020B0604020202020204" pitchFamily="34" charset="0"/>
              <a:buChar char="•"/>
            </a:pPr>
            <a:r>
              <a:rPr lang="en-US" sz="2000" dirty="0"/>
              <a:t>Node = road intersection</a:t>
            </a:r>
          </a:p>
          <a:p>
            <a:pPr marL="742950" lvl="1" indent="-285750">
              <a:buFont typeface="Arial" panose="020B0604020202020204" pitchFamily="34" charset="0"/>
              <a:buChar char="•"/>
            </a:pPr>
            <a:r>
              <a:rPr lang="en-US" sz="2000" dirty="0"/>
              <a:t>Edge = road</a:t>
            </a:r>
          </a:p>
          <a:p>
            <a:pPr marL="742950" lvl="1" indent="-285750">
              <a:buFont typeface="Arial" panose="020B0604020202020204" pitchFamily="34" charset="0"/>
              <a:buChar char="•"/>
            </a:pPr>
            <a:r>
              <a:rPr lang="en-US" sz="2000" dirty="0"/>
              <a:t>Weight = time required to go from one intersection to another</a:t>
            </a:r>
          </a:p>
          <a:p>
            <a:pPr lvl="1"/>
            <a:endParaRPr lang="en-US" sz="2000" dirty="0"/>
          </a:p>
          <a:p>
            <a:pPr>
              <a:buFont typeface="Arial" panose="020B0604020202020204" pitchFamily="34" charset="0"/>
              <a:buChar char="•"/>
            </a:pPr>
            <a:r>
              <a:rPr lang="en-US" sz="2000" dirty="0"/>
              <a:t>Networks routing</a:t>
            </a:r>
          </a:p>
          <a:p>
            <a:pPr marL="742950" lvl="1" indent="-285750">
              <a:buFont typeface="Arial" panose="020B0604020202020204" pitchFamily="34" charset="0"/>
              <a:buChar char="•"/>
            </a:pPr>
            <a:r>
              <a:rPr lang="en-US" sz="2000" dirty="0"/>
              <a:t>Node = server</a:t>
            </a:r>
          </a:p>
          <a:p>
            <a:pPr marL="742950" lvl="1" indent="-285750">
              <a:buFont typeface="Arial" panose="020B0604020202020204" pitchFamily="34" charset="0"/>
              <a:buChar char="•"/>
            </a:pPr>
            <a:r>
              <a:rPr lang="en-US" sz="2000" dirty="0"/>
              <a:t>Edge = data link</a:t>
            </a:r>
          </a:p>
          <a:p>
            <a:pPr marL="742950" lvl="1" indent="-285750">
              <a:buFont typeface="Arial" panose="020B0604020202020204" pitchFamily="34" charset="0"/>
              <a:buChar char="•"/>
            </a:pPr>
            <a:r>
              <a:rPr lang="en-US" sz="2000" dirty="0"/>
              <a:t>Weight = connection speed</a:t>
            </a:r>
          </a:p>
        </p:txBody>
      </p:sp>
    </p:spTree>
    <p:extLst>
      <p:ext uri="{BB962C8B-B14F-4D97-AF65-F5344CB8AC3E}">
        <p14:creationId xmlns:p14="http://schemas.microsoft.com/office/powerpoint/2010/main" val="2097732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626301"/>
            <a:ext cx="10515600" cy="1315233"/>
          </a:xfrm>
        </p:spPr>
        <p:txBody>
          <a:bodyPr>
            <a:normAutofit/>
          </a:bodyPr>
          <a:lstStyle/>
          <a:p>
            <a:pPr algn="ctr"/>
            <a:r>
              <a:rPr lang="en-US" b="1" u="sng" dirty="0"/>
              <a:t>Graph Traversing</a:t>
            </a:r>
            <a:endParaRPr lang="en-US" dirty="0"/>
          </a:p>
        </p:txBody>
      </p:sp>
      <p:sp>
        <p:nvSpPr>
          <p:cNvPr id="4" name="Title 1">
            <a:extLst>
              <a:ext uri="{FF2B5EF4-FFF2-40B4-BE49-F238E27FC236}">
                <a16:creationId xmlns:a16="http://schemas.microsoft.com/office/drawing/2014/main" id="{B2B482B1-3E81-0908-02FE-7022196C7920}"/>
              </a:ext>
            </a:extLst>
          </p:cNvPr>
          <p:cNvSpPr txBox="1">
            <a:spLocks/>
          </p:cNvSpPr>
          <p:nvPr/>
        </p:nvSpPr>
        <p:spPr>
          <a:xfrm>
            <a:off x="737991" y="1941534"/>
            <a:ext cx="10515600" cy="36441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arabicPeriod"/>
            </a:pPr>
            <a:r>
              <a:rPr lang="en-US" sz="3200" dirty="0"/>
              <a:t>	Breadth First Algorithm</a:t>
            </a:r>
          </a:p>
          <a:p>
            <a:pPr marL="514350" indent="-514350">
              <a:buFont typeface="+mj-lt"/>
              <a:buAutoNum type="arabicPeriod"/>
            </a:pPr>
            <a:r>
              <a:rPr lang="en-US" sz="3200" dirty="0"/>
              <a:t>	Depth First Algorithm 	</a:t>
            </a:r>
            <a:endParaRPr lang="en-US" dirty="0"/>
          </a:p>
        </p:txBody>
      </p:sp>
    </p:spTree>
    <p:extLst>
      <p:ext uri="{BB962C8B-B14F-4D97-AF65-F5344CB8AC3E}">
        <p14:creationId xmlns:p14="http://schemas.microsoft.com/office/powerpoint/2010/main" val="4249514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endParaRPr lang="en-US"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dirty="0"/>
              <a:t>Graph traversal is a technique used for a searching vertex in a graph.</a:t>
            </a:r>
          </a:p>
          <a:p>
            <a:r>
              <a:rPr lang="en-US" dirty="0"/>
              <a:t> The graph traversal is also used to decide the order of vertices is visited in the search process.</a:t>
            </a:r>
          </a:p>
          <a:p>
            <a:r>
              <a:rPr lang="en-US" dirty="0"/>
              <a:t> A graph traversal finds the edges to be used in the search process without creating loops. That means using graph traversal we visit all the vertices of the graph without getting into looping path.</a:t>
            </a:r>
          </a:p>
          <a:p>
            <a:endParaRPr lang="en-US" dirty="0"/>
          </a:p>
          <a:p>
            <a:r>
              <a:rPr lang="en-US" dirty="0"/>
              <a:t>There are two graph traversal techniques and they are as follows...</a:t>
            </a:r>
          </a:p>
          <a:p>
            <a:pPr>
              <a:buFont typeface="+mj-lt"/>
              <a:buAutoNum type="arabicPeriod"/>
            </a:pPr>
            <a:r>
              <a:rPr lang="en-US" b="1" dirty="0"/>
              <a:t>DFS (Depth First Search)</a:t>
            </a:r>
          </a:p>
          <a:p>
            <a:pPr>
              <a:buFont typeface="+mj-lt"/>
              <a:buAutoNum type="arabicPeriod"/>
            </a:pPr>
            <a:r>
              <a:rPr lang="en-US" b="1" dirty="0"/>
              <a:t>BFS (Breadth First Search)</a:t>
            </a:r>
          </a:p>
          <a:p>
            <a:endParaRPr lang="en-US" dirty="0"/>
          </a:p>
        </p:txBody>
      </p:sp>
    </p:spTree>
    <p:extLst>
      <p:ext uri="{BB962C8B-B14F-4D97-AF65-F5344CB8AC3E}">
        <p14:creationId xmlns:p14="http://schemas.microsoft.com/office/powerpoint/2010/main" val="1937629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b="1" u="sng" dirty="0"/>
              <a:t>DFS (Depth First Search)</a:t>
            </a:r>
            <a:endParaRPr lang="en-US"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dirty="0"/>
              <a:t>DFS traversal of a graph produces a </a:t>
            </a:r>
            <a:r>
              <a:rPr lang="en-US" b="1" dirty="0"/>
              <a:t>spanning tree</a:t>
            </a:r>
            <a:r>
              <a:rPr lang="en-US" dirty="0"/>
              <a:t> as final result. </a:t>
            </a:r>
            <a:r>
              <a:rPr lang="en-US" b="1" dirty="0"/>
              <a:t>Spanning Tree</a:t>
            </a:r>
            <a:r>
              <a:rPr lang="en-US" dirty="0"/>
              <a:t> is a graph without loops. </a:t>
            </a:r>
          </a:p>
          <a:p>
            <a:r>
              <a:rPr lang="en-US" dirty="0"/>
              <a:t>We use </a:t>
            </a:r>
            <a:r>
              <a:rPr lang="en-US" b="1" dirty="0"/>
              <a:t>Stack data structure</a:t>
            </a:r>
            <a:r>
              <a:rPr lang="en-US" dirty="0"/>
              <a:t> with maximum size of total number of vertices in the graph to implement DFS traversal.</a:t>
            </a:r>
          </a:p>
        </p:txBody>
      </p:sp>
    </p:spTree>
    <p:extLst>
      <p:ext uri="{BB962C8B-B14F-4D97-AF65-F5344CB8AC3E}">
        <p14:creationId xmlns:p14="http://schemas.microsoft.com/office/powerpoint/2010/main" val="2749579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501041" y="365126"/>
            <a:ext cx="10852759" cy="799796"/>
          </a:xfrm>
        </p:spPr>
        <p:txBody>
          <a:bodyPr>
            <a:normAutofit/>
          </a:bodyPr>
          <a:lstStyle/>
          <a:p>
            <a:r>
              <a:rPr lang="en-US" u="sng" dirty="0"/>
              <a:t>Algorithm (DFS):</a:t>
            </a:r>
          </a:p>
        </p:txBody>
      </p:sp>
      <p:pic>
        <p:nvPicPr>
          <p:cNvPr id="5" name="Content Placeholder 4">
            <a:extLst>
              <a:ext uri="{FF2B5EF4-FFF2-40B4-BE49-F238E27FC236}">
                <a16:creationId xmlns:a16="http://schemas.microsoft.com/office/drawing/2014/main" id="{DB949659-2849-6421-4FC7-18B61D0F30C2}"/>
              </a:ext>
            </a:extLst>
          </p:cNvPr>
          <p:cNvPicPr>
            <a:picLocks noGrp="1" noChangeAspect="1"/>
          </p:cNvPicPr>
          <p:nvPr>
            <p:ph idx="1"/>
          </p:nvPr>
        </p:nvPicPr>
        <p:blipFill>
          <a:blip r:embed="rId2"/>
          <a:stretch>
            <a:fillRect/>
          </a:stretch>
        </p:blipFill>
        <p:spPr>
          <a:xfrm>
            <a:off x="405718" y="2404998"/>
            <a:ext cx="11586974" cy="2771730"/>
          </a:xfrm>
        </p:spPr>
      </p:pic>
    </p:spTree>
    <p:extLst>
      <p:ext uri="{BB962C8B-B14F-4D97-AF65-F5344CB8AC3E}">
        <p14:creationId xmlns:p14="http://schemas.microsoft.com/office/powerpoint/2010/main" val="2377097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u="sng" dirty="0"/>
              <a:t>DFS</a:t>
            </a:r>
          </a:p>
        </p:txBody>
      </p:sp>
      <p:pic>
        <p:nvPicPr>
          <p:cNvPr id="5" name="Picture 4">
            <a:extLst>
              <a:ext uri="{FF2B5EF4-FFF2-40B4-BE49-F238E27FC236}">
                <a16:creationId xmlns:a16="http://schemas.microsoft.com/office/drawing/2014/main" id="{59FD22AC-66C3-0D4C-1DF4-97BA327F5BD1}"/>
              </a:ext>
            </a:extLst>
          </p:cNvPr>
          <p:cNvPicPr>
            <a:picLocks noChangeAspect="1"/>
          </p:cNvPicPr>
          <p:nvPr/>
        </p:nvPicPr>
        <p:blipFill>
          <a:blip r:embed="rId2"/>
          <a:stretch>
            <a:fillRect/>
          </a:stretch>
        </p:blipFill>
        <p:spPr>
          <a:xfrm>
            <a:off x="2821577" y="939796"/>
            <a:ext cx="7815869" cy="5378088"/>
          </a:xfrm>
          <a:prstGeom prst="rect">
            <a:avLst/>
          </a:prstGeom>
        </p:spPr>
      </p:pic>
    </p:spTree>
    <p:extLst>
      <p:ext uri="{BB962C8B-B14F-4D97-AF65-F5344CB8AC3E}">
        <p14:creationId xmlns:p14="http://schemas.microsoft.com/office/powerpoint/2010/main" val="2493940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u="sng" dirty="0"/>
              <a:t>DFS</a:t>
            </a:r>
          </a:p>
        </p:txBody>
      </p:sp>
      <p:pic>
        <p:nvPicPr>
          <p:cNvPr id="7" name="Content Placeholder 6">
            <a:extLst>
              <a:ext uri="{FF2B5EF4-FFF2-40B4-BE49-F238E27FC236}">
                <a16:creationId xmlns:a16="http://schemas.microsoft.com/office/drawing/2014/main" id="{9F378ED5-67CF-6DF4-EE94-B53499A8B46F}"/>
              </a:ext>
            </a:extLst>
          </p:cNvPr>
          <p:cNvPicPr>
            <a:picLocks noGrp="1" noChangeAspect="1"/>
          </p:cNvPicPr>
          <p:nvPr>
            <p:ph idx="1"/>
          </p:nvPr>
        </p:nvPicPr>
        <p:blipFill>
          <a:blip r:embed="rId2"/>
          <a:stretch>
            <a:fillRect/>
          </a:stretch>
        </p:blipFill>
        <p:spPr>
          <a:xfrm>
            <a:off x="3571272" y="3725540"/>
            <a:ext cx="6991350" cy="2952750"/>
          </a:xfrm>
        </p:spPr>
      </p:pic>
      <p:pic>
        <p:nvPicPr>
          <p:cNvPr id="5" name="Picture 4">
            <a:extLst>
              <a:ext uri="{FF2B5EF4-FFF2-40B4-BE49-F238E27FC236}">
                <a16:creationId xmlns:a16="http://schemas.microsoft.com/office/drawing/2014/main" id="{69047A6D-C4EA-3CDD-742B-ACCBA76C0BBE}"/>
              </a:ext>
            </a:extLst>
          </p:cNvPr>
          <p:cNvPicPr>
            <a:picLocks noChangeAspect="1"/>
          </p:cNvPicPr>
          <p:nvPr/>
        </p:nvPicPr>
        <p:blipFill>
          <a:blip r:embed="rId3"/>
          <a:stretch>
            <a:fillRect/>
          </a:stretch>
        </p:blipFill>
        <p:spPr>
          <a:xfrm>
            <a:off x="3523647" y="708204"/>
            <a:ext cx="7038975" cy="3028950"/>
          </a:xfrm>
          <a:prstGeom prst="rect">
            <a:avLst/>
          </a:prstGeom>
        </p:spPr>
      </p:pic>
    </p:spTree>
    <p:extLst>
      <p:ext uri="{BB962C8B-B14F-4D97-AF65-F5344CB8AC3E}">
        <p14:creationId xmlns:p14="http://schemas.microsoft.com/office/powerpoint/2010/main" val="2391023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u="sng" dirty="0"/>
              <a:t>DFS</a:t>
            </a:r>
          </a:p>
        </p:txBody>
      </p:sp>
      <p:grpSp>
        <p:nvGrpSpPr>
          <p:cNvPr id="4" name="Group 3">
            <a:extLst>
              <a:ext uri="{FF2B5EF4-FFF2-40B4-BE49-F238E27FC236}">
                <a16:creationId xmlns:a16="http://schemas.microsoft.com/office/drawing/2014/main" id="{AD18CAB2-2982-5D51-E9CA-96AF9CB4EA2C}"/>
              </a:ext>
            </a:extLst>
          </p:cNvPr>
          <p:cNvGrpSpPr/>
          <p:nvPr/>
        </p:nvGrpSpPr>
        <p:grpSpPr>
          <a:xfrm>
            <a:off x="3528312" y="402500"/>
            <a:ext cx="7038975" cy="6090374"/>
            <a:chOff x="2313466" y="421550"/>
            <a:chExt cx="7038975" cy="6090374"/>
          </a:xfrm>
        </p:grpSpPr>
        <p:pic>
          <p:nvPicPr>
            <p:cNvPr id="5" name="Picture 4">
              <a:extLst>
                <a:ext uri="{FF2B5EF4-FFF2-40B4-BE49-F238E27FC236}">
                  <a16:creationId xmlns:a16="http://schemas.microsoft.com/office/drawing/2014/main" id="{0F86DB0B-D9F6-BCC5-1A67-6108D8D8D90B}"/>
                </a:ext>
              </a:extLst>
            </p:cNvPr>
            <p:cNvPicPr>
              <a:picLocks noChangeAspect="1"/>
            </p:cNvPicPr>
            <p:nvPr/>
          </p:nvPicPr>
          <p:blipFill>
            <a:blip r:embed="rId2"/>
            <a:stretch>
              <a:fillRect/>
            </a:stretch>
          </p:blipFill>
          <p:spPr>
            <a:xfrm>
              <a:off x="2313466" y="421550"/>
              <a:ext cx="7038975" cy="2981325"/>
            </a:xfrm>
            <a:prstGeom prst="rect">
              <a:avLst/>
            </a:prstGeom>
          </p:spPr>
        </p:pic>
        <p:pic>
          <p:nvPicPr>
            <p:cNvPr id="7" name="Picture 6">
              <a:extLst>
                <a:ext uri="{FF2B5EF4-FFF2-40B4-BE49-F238E27FC236}">
                  <a16:creationId xmlns:a16="http://schemas.microsoft.com/office/drawing/2014/main" id="{A6E4D68D-E000-1DFF-CA63-458EECDAAED0}"/>
                </a:ext>
              </a:extLst>
            </p:cNvPr>
            <p:cNvPicPr>
              <a:picLocks noChangeAspect="1"/>
            </p:cNvPicPr>
            <p:nvPr/>
          </p:nvPicPr>
          <p:blipFill>
            <a:blip r:embed="rId3"/>
            <a:stretch>
              <a:fillRect/>
            </a:stretch>
          </p:blipFill>
          <p:spPr>
            <a:xfrm>
              <a:off x="2322991" y="3511549"/>
              <a:ext cx="7029450" cy="3000375"/>
            </a:xfrm>
            <a:prstGeom prst="rect">
              <a:avLst/>
            </a:prstGeom>
          </p:spPr>
        </p:pic>
      </p:grpSp>
    </p:spTree>
    <p:extLst>
      <p:ext uri="{BB962C8B-B14F-4D97-AF65-F5344CB8AC3E}">
        <p14:creationId xmlns:p14="http://schemas.microsoft.com/office/powerpoint/2010/main" val="2743171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b="1" u="sng" dirty="0"/>
              <a:t>Types of Graph:</a:t>
            </a:r>
            <a:endParaRPr lang="en-US"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b="1" u="sng" dirty="0"/>
              <a:t>Undirected Graph</a:t>
            </a:r>
            <a:r>
              <a:rPr lang="en-US" dirty="0"/>
              <a:t>: A graph in which the edges do not have directions is called the Undirected graph.</a:t>
            </a:r>
          </a:p>
          <a:p>
            <a:r>
              <a:rPr lang="en-US" b="1" u="sng" dirty="0"/>
              <a:t>Directed Graph</a:t>
            </a:r>
            <a:r>
              <a:rPr lang="en-US" dirty="0"/>
              <a:t>: A graph in which the edges have directions associated with them is called a Directed graph.</a:t>
            </a:r>
          </a:p>
          <a:p>
            <a:r>
              <a:rPr lang="en-US" b="1" u="sng" dirty="0"/>
              <a:t>Weighted Graph</a:t>
            </a:r>
            <a:r>
              <a:rPr lang="en-US" dirty="0"/>
              <a:t>: The graph containing weighted edges is called a weighted graph. </a:t>
            </a:r>
          </a:p>
        </p:txBody>
      </p:sp>
    </p:spTree>
    <p:extLst>
      <p:ext uri="{BB962C8B-B14F-4D97-AF65-F5344CB8AC3E}">
        <p14:creationId xmlns:p14="http://schemas.microsoft.com/office/powerpoint/2010/main" val="13531173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0ED48D-3D68-03FB-FDB3-859E7E181796}"/>
              </a:ext>
            </a:extLst>
          </p:cNvPr>
          <p:cNvPicPr>
            <a:picLocks noChangeAspect="1"/>
          </p:cNvPicPr>
          <p:nvPr/>
        </p:nvPicPr>
        <p:blipFill>
          <a:blip r:embed="rId2"/>
          <a:stretch>
            <a:fillRect/>
          </a:stretch>
        </p:blipFill>
        <p:spPr>
          <a:xfrm>
            <a:off x="3365999" y="1052360"/>
            <a:ext cx="7210425" cy="5553075"/>
          </a:xfrm>
          <a:prstGeom prst="rect">
            <a:avLst/>
          </a:prstGeom>
        </p:spPr>
      </p:pic>
      <p:sp>
        <p:nvSpPr>
          <p:cNvPr id="4" name="Title 1">
            <a:extLst>
              <a:ext uri="{FF2B5EF4-FFF2-40B4-BE49-F238E27FC236}">
                <a16:creationId xmlns:a16="http://schemas.microsoft.com/office/drawing/2014/main" id="{525BC422-B7C1-8C95-197F-50553DBF1779}"/>
              </a:ext>
            </a:extLst>
          </p:cNvPr>
          <p:cNvSpPr>
            <a:spLocks noGrp="1"/>
          </p:cNvSpPr>
          <p:nvPr>
            <p:ph type="title"/>
          </p:nvPr>
        </p:nvSpPr>
        <p:spPr>
          <a:xfrm>
            <a:off x="642257" y="252564"/>
            <a:ext cx="10515600" cy="799796"/>
          </a:xfrm>
        </p:spPr>
        <p:txBody>
          <a:bodyPr>
            <a:normAutofit/>
          </a:bodyPr>
          <a:lstStyle/>
          <a:p>
            <a:r>
              <a:rPr lang="en-US" u="sng" dirty="0"/>
              <a:t>DFS</a:t>
            </a:r>
          </a:p>
        </p:txBody>
      </p:sp>
    </p:spTree>
    <p:extLst>
      <p:ext uri="{BB962C8B-B14F-4D97-AF65-F5344CB8AC3E}">
        <p14:creationId xmlns:p14="http://schemas.microsoft.com/office/powerpoint/2010/main" val="1327401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3E38B7-CDA4-8AD2-502B-451673E2613E}"/>
              </a:ext>
            </a:extLst>
          </p:cNvPr>
          <p:cNvPicPr>
            <a:picLocks noChangeAspect="1"/>
          </p:cNvPicPr>
          <p:nvPr/>
        </p:nvPicPr>
        <p:blipFill>
          <a:blip r:embed="rId2"/>
          <a:stretch>
            <a:fillRect/>
          </a:stretch>
        </p:blipFill>
        <p:spPr>
          <a:xfrm>
            <a:off x="3449003" y="929790"/>
            <a:ext cx="7305675" cy="5800725"/>
          </a:xfrm>
          <a:prstGeom prst="rect">
            <a:avLst/>
          </a:prstGeom>
        </p:spPr>
      </p:pic>
      <p:sp>
        <p:nvSpPr>
          <p:cNvPr id="4" name="Title 1">
            <a:extLst>
              <a:ext uri="{FF2B5EF4-FFF2-40B4-BE49-F238E27FC236}">
                <a16:creationId xmlns:a16="http://schemas.microsoft.com/office/drawing/2014/main" id="{E4F2ABB8-25DF-B15C-4B81-34D7F955DAA5}"/>
              </a:ext>
            </a:extLst>
          </p:cNvPr>
          <p:cNvSpPr>
            <a:spLocks noGrp="1"/>
          </p:cNvSpPr>
          <p:nvPr>
            <p:ph type="title"/>
          </p:nvPr>
        </p:nvSpPr>
        <p:spPr>
          <a:xfrm>
            <a:off x="838199" y="129994"/>
            <a:ext cx="10515600" cy="799796"/>
          </a:xfrm>
        </p:spPr>
        <p:txBody>
          <a:bodyPr>
            <a:normAutofit/>
          </a:bodyPr>
          <a:lstStyle/>
          <a:p>
            <a:r>
              <a:rPr lang="en-US" u="sng" dirty="0"/>
              <a:t>DFS</a:t>
            </a:r>
          </a:p>
        </p:txBody>
      </p:sp>
    </p:spTree>
    <p:extLst>
      <p:ext uri="{BB962C8B-B14F-4D97-AF65-F5344CB8AC3E}">
        <p14:creationId xmlns:p14="http://schemas.microsoft.com/office/powerpoint/2010/main" val="2999074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3D6FE8-7B0A-0590-F637-FD95207FE890}"/>
              </a:ext>
            </a:extLst>
          </p:cNvPr>
          <p:cNvPicPr>
            <a:picLocks noChangeAspect="1"/>
          </p:cNvPicPr>
          <p:nvPr/>
        </p:nvPicPr>
        <p:blipFill>
          <a:blip r:embed="rId2"/>
          <a:stretch>
            <a:fillRect/>
          </a:stretch>
        </p:blipFill>
        <p:spPr>
          <a:xfrm>
            <a:off x="3186521" y="1047750"/>
            <a:ext cx="7334250" cy="5676900"/>
          </a:xfrm>
          <a:prstGeom prst="rect">
            <a:avLst/>
          </a:prstGeom>
        </p:spPr>
      </p:pic>
      <p:sp>
        <p:nvSpPr>
          <p:cNvPr id="4" name="Title 1">
            <a:extLst>
              <a:ext uri="{FF2B5EF4-FFF2-40B4-BE49-F238E27FC236}">
                <a16:creationId xmlns:a16="http://schemas.microsoft.com/office/drawing/2014/main" id="{B7AAF28C-33D6-59EE-9230-470A0E6EAD03}"/>
              </a:ext>
            </a:extLst>
          </p:cNvPr>
          <p:cNvSpPr>
            <a:spLocks noGrp="1"/>
          </p:cNvSpPr>
          <p:nvPr>
            <p:ph type="title"/>
          </p:nvPr>
        </p:nvSpPr>
        <p:spPr>
          <a:xfrm>
            <a:off x="681446" y="133350"/>
            <a:ext cx="10515600" cy="799796"/>
          </a:xfrm>
        </p:spPr>
        <p:txBody>
          <a:bodyPr>
            <a:normAutofit/>
          </a:bodyPr>
          <a:lstStyle/>
          <a:p>
            <a:r>
              <a:rPr lang="en-US" u="sng" dirty="0"/>
              <a:t>DFS</a:t>
            </a:r>
          </a:p>
        </p:txBody>
      </p:sp>
    </p:spTree>
    <p:extLst>
      <p:ext uri="{BB962C8B-B14F-4D97-AF65-F5344CB8AC3E}">
        <p14:creationId xmlns:p14="http://schemas.microsoft.com/office/powerpoint/2010/main" val="3442293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866A2D-9A16-2844-9B98-4E9781318BF0}"/>
              </a:ext>
            </a:extLst>
          </p:cNvPr>
          <p:cNvPicPr>
            <a:picLocks noChangeAspect="1"/>
          </p:cNvPicPr>
          <p:nvPr/>
        </p:nvPicPr>
        <p:blipFill>
          <a:blip r:embed="rId2"/>
          <a:stretch>
            <a:fillRect/>
          </a:stretch>
        </p:blipFill>
        <p:spPr>
          <a:xfrm>
            <a:off x="3097530" y="966636"/>
            <a:ext cx="7277100" cy="5724525"/>
          </a:xfrm>
          <a:prstGeom prst="rect">
            <a:avLst/>
          </a:prstGeom>
        </p:spPr>
      </p:pic>
      <p:sp>
        <p:nvSpPr>
          <p:cNvPr id="4" name="Title 1">
            <a:extLst>
              <a:ext uri="{FF2B5EF4-FFF2-40B4-BE49-F238E27FC236}">
                <a16:creationId xmlns:a16="http://schemas.microsoft.com/office/drawing/2014/main" id="{9DDF30DF-AD6E-2569-2FD8-92A315B54B77}"/>
              </a:ext>
            </a:extLst>
          </p:cNvPr>
          <p:cNvSpPr>
            <a:spLocks noGrp="1"/>
          </p:cNvSpPr>
          <p:nvPr>
            <p:ph type="title"/>
          </p:nvPr>
        </p:nvSpPr>
        <p:spPr>
          <a:xfrm>
            <a:off x="746760" y="166839"/>
            <a:ext cx="10515600" cy="799796"/>
          </a:xfrm>
        </p:spPr>
        <p:txBody>
          <a:bodyPr>
            <a:normAutofit/>
          </a:bodyPr>
          <a:lstStyle/>
          <a:p>
            <a:r>
              <a:rPr lang="en-US" u="sng" dirty="0"/>
              <a:t>DFS</a:t>
            </a:r>
          </a:p>
        </p:txBody>
      </p:sp>
    </p:spTree>
    <p:extLst>
      <p:ext uri="{BB962C8B-B14F-4D97-AF65-F5344CB8AC3E}">
        <p14:creationId xmlns:p14="http://schemas.microsoft.com/office/powerpoint/2010/main" val="2553650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BF34F4-992D-9E65-BF7C-643C5B2492A6}"/>
              </a:ext>
            </a:extLst>
          </p:cNvPr>
          <p:cNvPicPr>
            <a:picLocks noChangeAspect="1"/>
          </p:cNvPicPr>
          <p:nvPr/>
        </p:nvPicPr>
        <p:blipFill>
          <a:blip r:embed="rId2"/>
          <a:stretch>
            <a:fillRect/>
          </a:stretch>
        </p:blipFill>
        <p:spPr>
          <a:xfrm>
            <a:off x="2862262" y="916727"/>
            <a:ext cx="7381875" cy="5591175"/>
          </a:xfrm>
          <a:prstGeom prst="rect">
            <a:avLst/>
          </a:prstGeom>
        </p:spPr>
      </p:pic>
      <p:sp>
        <p:nvSpPr>
          <p:cNvPr id="4" name="Title 1">
            <a:extLst>
              <a:ext uri="{FF2B5EF4-FFF2-40B4-BE49-F238E27FC236}">
                <a16:creationId xmlns:a16="http://schemas.microsoft.com/office/drawing/2014/main" id="{1F34B9C7-B4CE-79A0-4C28-DCC8726E4741}"/>
              </a:ext>
            </a:extLst>
          </p:cNvPr>
          <p:cNvSpPr>
            <a:spLocks noGrp="1"/>
          </p:cNvSpPr>
          <p:nvPr>
            <p:ph type="title"/>
          </p:nvPr>
        </p:nvSpPr>
        <p:spPr>
          <a:xfrm>
            <a:off x="668383" y="116931"/>
            <a:ext cx="10515600" cy="799796"/>
          </a:xfrm>
        </p:spPr>
        <p:txBody>
          <a:bodyPr>
            <a:normAutofit/>
          </a:bodyPr>
          <a:lstStyle/>
          <a:p>
            <a:r>
              <a:rPr lang="en-US" u="sng" dirty="0"/>
              <a:t>DFS</a:t>
            </a:r>
          </a:p>
        </p:txBody>
      </p:sp>
    </p:spTree>
    <p:extLst>
      <p:ext uri="{BB962C8B-B14F-4D97-AF65-F5344CB8AC3E}">
        <p14:creationId xmlns:p14="http://schemas.microsoft.com/office/powerpoint/2010/main" val="21293709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6CA7CC-CF0B-C514-0DE3-495AA3C3E654}"/>
              </a:ext>
            </a:extLst>
          </p:cNvPr>
          <p:cNvPicPr>
            <a:picLocks noChangeAspect="1"/>
          </p:cNvPicPr>
          <p:nvPr/>
        </p:nvPicPr>
        <p:blipFill>
          <a:blip r:embed="rId2"/>
          <a:stretch>
            <a:fillRect/>
          </a:stretch>
        </p:blipFill>
        <p:spPr>
          <a:xfrm>
            <a:off x="838200" y="2953636"/>
            <a:ext cx="10366345" cy="2241033"/>
          </a:xfrm>
          <a:prstGeom prst="rect">
            <a:avLst/>
          </a:prstGeom>
        </p:spPr>
      </p:pic>
      <p:sp>
        <p:nvSpPr>
          <p:cNvPr id="6" name="Title 1">
            <a:extLst>
              <a:ext uri="{FF2B5EF4-FFF2-40B4-BE49-F238E27FC236}">
                <a16:creationId xmlns:a16="http://schemas.microsoft.com/office/drawing/2014/main" id="{D3151B92-2F48-C130-2942-4C0D4CCFB77E}"/>
              </a:ext>
            </a:extLst>
          </p:cNvPr>
          <p:cNvSpPr>
            <a:spLocks noGrp="1"/>
          </p:cNvSpPr>
          <p:nvPr>
            <p:ph type="title"/>
          </p:nvPr>
        </p:nvSpPr>
        <p:spPr>
          <a:xfrm>
            <a:off x="669620" y="281139"/>
            <a:ext cx="10852759" cy="799796"/>
          </a:xfrm>
        </p:spPr>
        <p:txBody>
          <a:bodyPr>
            <a:normAutofit/>
          </a:bodyPr>
          <a:lstStyle/>
          <a:p>
            <a:r>
              <a:rPr lang="en-US" u="sng" dirty="0"/>
              <a:t>Algorithm (BFS):</a:t>
            </a:r>
          </a:p>
        </p:txBody>
      </p:sp>
    </p:spTree>
    <p:extLst>
      <p:ext uri="{BB962C8B-B14F-4D97-AF65-F5344CB8AC3E}">
        <p14:creationId xmlns:p14="http://schemas.microsoft.com/office/powerpoint/2010/main" val="2868375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2B16A0-B793-4CFB-2B44-32BCDBD7BAD0}"/>
              </a:ext>
            </a:extLst>
          </p:cNvPr>
          <p:cNvPicPr>
            <a:picLocks noGrp="1" noChangeAspect="1"/>
          </p:cNvPicPr>
          <p:nvPr>
            <p:ph idx="1"/>
          </p:nvPr>
        </p:nvPicPr>
        <p:blipFill>
          <a:blip r:embed="rId2"/>
          <a:stretch>
            <a:fillRect/>
          </a:stretch>
        </p:blipFill>
        <p:spPr>
          <a:xfrm>
            <a:off x="2272848" y="999549"/>
            <a:ext cx="8864759" cy="5531185"/>
          </a:xfrm>
        </p:spPr>
      </p:pic>
      <p:sp>
        <p:nvSpPr>
          <p:cNvPr id="4" name="Title 1">
            <a:extLst>
              <a:ext uri="{FF2B5EF4-FFF2-40B4-BE49-F238E27FC236}">
                <a16:creationId xmlns:a16="http://schemas.microsoft.com/office/drawing/2014/main" id="{8C62F658-4B89-71D6-B8F2-E3218A7700A7}"/>
              </a:ext>
            </a:extLst>
          </p:cNvPr>
          <p:cNvSpPr>
            <a:spLocks noGrp="1"/>
          </p:cNvSpPr>
          <p:nvPr>
            <p:ph type="title"/>
          </p:nvPr>
        </p:nvSpPr>
        <p:spPr>
          <a:xfrm>
            <a:off x="622007" y="148196"/>
            <a:ext cx="10515600" cy="799796"/>
          </a:xfrm>
        </p:spPr>
        <p:txBody>
          <a:bodyPr>
            <a:normAutofit/>
          </a:bodyPr>
          <a:lstStyle/>
          <a:p>
            <a:r>
              <a:rPr lang="en-US" u="sng" dirty="0"/>
              <a:t>BFS</a:t>
            </a:r>
          </a:p>
        </p:txBody>
      </p:sp>
    </p:spTree>
    <p:extLst>
      <p:ext uri="{BB962C8B-B14F-4D97-AF65-F5344CB8AC3E}">
        <p14:creationId xmlns:p14="http://schemas.microsoft.com/office/powerpoint/2010/main" val="1910365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D4B414-2309-0B52-1E61-ACD569FF4CCA}"/>
              </a:ext>
            </a:extLst>
          </p:cNvPr>
          <p:cNvPicPr>
            <a:picLocks noChangeAspect="1"/>
          </p:cNvPicPr>
          <p:nvPr/>
        </p:nvPicPr>
        <p:blipFill>
          <a:blip r:embed="rId2"/>
          <a:stretch>
            <a:fillRect/>
          </a:stretch>
        </p:blipFill>
        <p:spPr>
          <a:xfrm>
            <a:off x="999276" y="1825625"/>
            <a:ext cx="10031740" cy="3321986"/>
          </a:xfrm>
          <a:prstGeom prst="rect">
            <a:avLst/>
          </a:prstGeom>
        </p:spPr>
      </p:pic>
      <p:sp>
        <p:nvSpPr>
          <p:cNvPr id="4" name="Title 1">
            <a:extLst>
              <a:ext uri="{FF2B5EF4-FFF2-40B4-BE49-F238E27FC236}">
                <a16:creationId xmlns:a16="http://schemas.microsoft.com/office/drawing/2014/main" id="{BEA8132B-02C4-1FE3-AF2C-CD7A09CFF36B}"/>
              </a:ext>
            </a:extLst>
          </p:cNvPr>
          <p:cNvSpPr>
            <a:spLocks noGrp="1"/>
          </p:cNvSpPr>
          <p:nvPr>
            <p:ph type="title"/>
          </p:nvPr>
        </p:nvSpPr>
        <p:spPr>
          <a:xfrm>
            <a:off x="838200" y="365126"/>
            <a:ext cx="10515600" cy="799796"/>
          </a:xfrm>
        </p:spPr>
        <p:txBody>
          <a:bodyPr>
            <a:normAutofit/>
          </a:bodyPr>
          <a:lstStyle/>
          <a:p>
            <a:r>
              <a:rPr lang="en-US" u="sng" dirty="0"/>
              <a:t>BFS</a:t>
            </a:r>
          </a:p>
        </p:txBody>
      </p:sp>
    </p:spTree>
    <p:extLst>
      <p:ext uri="{BB962C8B-B14F-4D97-AF65-F5344CB8AC3E}">
        <p14:creationId xmlns:p14="http://schemas.microsoft.com/office/powerpoint/2010/main" val="3794881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92A3B8-73FD-704E-931E-13923EEABA5F}"/>
              </a:ext>
            </a:extLst>
          </p:cNvPr>
          <p:cNvPicPr>
            <a:picLocks noChangeAspect="1"/>
          </p:cNvPicPr>
          <p:nvPr/>
        </p:nvPicPr>
        <p:blipFill>
          <a:blip r:embed="rId2"/>
          <a:stretch>
            <a:fillRect/>
          </a:stretch>
        </p:blipFill>
        <p:spPr>
          <a:xfrm>
            <a:off x="838201" y="1947144"/>
            <a:ext cx="10515600" cy="3439790"/>
          </a:xfrm>
          <a:prstGeom prst="rect">
            <a:avLst/>
          </a:prstGeom>
        </p:spPr>
      </p:pic>
      <p:sp>
        <p:nvSpPr>
          <p:cNvPr id="4" name="Title 1">
            <a:extLst>
              <a:ext uri="{FF2B5EF4-FFF2-40B4-BE49-F238E27FC236}">
                <a16:creationId xmlns:a16="http://schemas.microsoft.com/office/drawing/2014/main" id="{CD22F593-E876-F50D-4F1D-B484CE866AF6}"/>
              </a:ext>
            </a:extLst>
          </p:cNvPr>
          <p:cNvSpPr>
            <a:spLocks noGrp="1"/>
          </p:cNvSpPr>
          <p:nvPr>
            <p:ph type="title"/>
          </p:nvPr>
        </p:nvSpPr>
        <p:spPr>
          <a:xfrm>
            <a:off x="838200" y="247560"/>
            <a:ext cx="10515600" cy="799796"/>
          </a:xfrm>
        </p:spPr>
        <p:txBody>
          <a:bodyPr>
            <a:normAutofit/>
          </a:bodyPr>
          <a:lstStyle/>
          <a:p>
            <a:r>
              <a:rPr lang="en-US" u="sng" dirty="0"/>
              <a:t>BFS</a:t>
            </a:r>
          </a:p>
        </p:txBody>
      </p:sp>
    </p:spTree>
    <p:extLst>
      <p:ext uri="{BB962C8B-B14F-4D97-AF65-F5344CB8AC3E}">
        <p14:creationId xmlns:p14="http://schemas.microsoft.com/office/powerpoint/2010/main" val="25680819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441A08-45E1-168B-D565-D258DA523F74}"/>
              </a:ext>
            </a:extLst>
          </p:cNvPr>
          <p:cNvPicPr>
            <a:picLocks noChangeAspect="1"/>
          </p:cNvPicPr>
          <p:nvPr/>
        </p:nvPicPr>
        <p:blipFill>
          <a:blip r:embed="rId2"/>
          <a:stretch>
            <a:fillRect/>
          </a:stretch>
        </p:blipFill>
        <p:spPr>
          <a:xfrm>
            <a:off x="1839015" y="639046"/>
            <a:ext cx="9242642" cy="6062834"/>
          </a:xfrm>
          <a:prstGeom prst="rect">
            <a:avLst/>
          </a:prstGeom>
        </p:spPr>
      </p:pic>
      <p:sp>
        <p:nvSpPr>
          <p:cNvPr id="6" name="Title 1">
            <a:extLst>
              <a:ext uri="{FF2B5EF4-FFF2-40B4-BE49-F238E27FC236}">
                <a16:creationId xmlns:a16="http://schemas.microsoft.com/office/drawing/2014/main" id="{AD79CF37-B837-AB9C-C9AD-8E33913D931C}"/>
              </a:ext>
            </a:extLst>
          </p:cNvPr>
          <p:cNvSpPr>
            <a:spLocks noGrp="1"/>
          </p:cNvSpPr>
          <p:nvPr>
            <p:ph type="title"/>
          </p:nvPr>
        </p:nvSpPr>
        <p:spPr>
          <a:xfrm>
            <a:off x="566057" y="156120"/>
            <a:ext cx="10515600" cy="799796"/>
          </a:xfrm>
        </p:spPr>
        <p:txBody>
          <a:bodyPr>
            <a:normAutofit/>
          </a:bodyPr>
          <a:lstStyle/>
          <a:p>
            <a:r>
              <a:rPr lang="en-US" u="sng" dirty="0"/>
              <a:t>BFS</a:t>
            </a:r>
          </a:p>
        </p:txBody>
      </p:sp>
    </p:spTree>
    <p:extLst>
      <p:ext uri="{BB962C8B-B14F-4D97-AF65-F5344CB8AC3E}">
        <p14:creationId xmlns:p14="http://schemas.microsoft.com/office/powerpoint/2010/main" val="3489745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b="1" u="sng" dirty="0"/>
              <a:t>Directed &amp; Undirected Graph</a:t>
            </a:r>
            <a:endParaRPr lang="en-US"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dirty="0"/>
              <a:t>If the edges are bi-directional, then we have an </a:t>
            </a:r>
            <a:r>
              <a:rPr lang="en-US" b="1" dirty="0"/>
              <a:t>undirected graph</a:t>
            </a:r>
            <a:r>
              <a:rPr lang="en-US" dirty="0"/>
              <a:t>. </a:t>
            </a:r>
          </a:p>
          <a:p>
            <a:r>
              <a:rPr lang="en-US" dirty="0"/>
              <a:t>If the edges have a direction, then we have a </a:t>
            </a:r>
            <a:r>
              <a:rPr lang="en-US" b="1" dirty="0"/>
              <a:t>directed graph</a:t>
            </a:r>
            <a:r>
              <a:rPr lang="en-US" dirty="0"/>
              <a:t> or </a:t>
            </a:r>
            <a:r>
              <a:rPr lang="en-US" b="1" dirty="0"/>
              <a:t>di-graph</a:t>
            </a:r>
            <a:r>
              <a:rPr lang="en-US" dirty="0"/>
              <a:t> for short. You can think of it as a one-way street (directed) or two-way street (undirected)</a:t>
            </a:r>
          </a:p>
          <a:p>
            <a:endParaRPr lang="en-US" dirty="0"/>
          </a:p>
        </p:txBody>
      </p:sp>
      <p:pic>
        <p:nvPicPr>
          <p:cNvPr id="4" name="Picture 3">
            <a:extLst>
              <a:ext uri="{FF2B5EF4-FFF2-40B4-BE49-F238E27FC236}">
                <a16:creationId xmlns:a16="http://schemas.microsoft.com/office/drawing/2014/main" id="{56A13052-6CC8-3FAE-3F32-9F2E0F140BD0}"/>
              </a:ext>
            </a:extLst>
          </p:cNvPr>
          <p:cNvPicPr>
            <a:picLocks noChangeAspect="1"/>
          </p:cNvPicPr>
          <p:nvPr/>
        </p:nvPicPr>
        <p:blipFill>
          <a:blip r:embed="rId2"/>
          <a:stretch>
            <a:fillRect/>
          </a:stretch>
        </p:blipFill>
        <p:spPr>
          <a:xfrm>
            <a:off x="2547513" y="3316265"/>
            <a:ext cx="7096974" cy="2644772"/>
          </a:xfrm>
          <a:prstGeom prst="rect">
            <a:avLst/>
          </a:prstGeom>
        </p:spPr>
      </p:pic>
    </p:spTree>
    <p:extLst>
      <p:ext uri="{BB962C8B-B14F-4D97-AF65-F5344CB8AC3E}">
        <p14:creationId xmlns:p14="http://schemas.microsoft.com/office/powerpoint/2010/main" val="25675975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BE8BD3-037D-0C41-36EA-72CFE8007F38}"/>
              </a:ext>
            </a:extLst>
          </p:cNvPr>
          <p:cNvPicPr>
            <a:picLocks noChangeAspect="1"/>
          </p:cNvPicPr>
          <p:nvPr/>
        </p:nvPicPr>
        <p:blipFill>
          <a:blip r:embed="rId2"/>
          <a:stretch>
            <a:fillRect/>
          </a:stretch>
        </p:blipFill>
        <p:spPr>
          <a:xfrm>
            <a:off x="1944922" y="890295"/>
            <a:ext cx="9204673" cy="5861181"/>
          </a:xfrm>
          <a:prstGeom prst="rect">
            <a:avLst/>
          </a:prstGeom>
        </p:spPr>
      </p:pic>
      <p:sp>
        <p:nvSpPr>
          <p:cNvPr id="4" name="Title 1">
            <a:extLst>
              <a:ext uri="{FF2B5EF4-FFF2-40B4-BE49-F238E27FC236}">
                <a16:creationId xmlns:a16="http://schemas.microsoft.com/office/drawing/2014/main" id="{A8A8073D-2779-0BFC-CA61-F95AC6DC3B4E}"/>
              </a:ext>
            </a:extLst>
          </p:cNvPr>
          <p:cNvSpPr>
            <a:spLocks noGrp="1"/>
          </p:cNvSpPr>
          <p:nvPr>
            <p:ph type="title"/>
          </p:nvPr>
        </p:nvSpPr>
        <p:spPr>
          <a:xfrm>
            <a:off x="633995" y="106524"/>
            <a:ext cx="10515600" cy="799796"/>
          </a:xfrm>
        </p:spPr>
        <p:txBody>
          <a:bodyPr>
            <a:normAutofit/>
          </a:bodyPr>
          <a:lstStyle/>
          <a:p>
            <a:r>
              <a:rPr lang="en-US" u="sng" dirty="0"/>
              <a:t>BFS</a:t>
            </a:r>
          </a:p>
        </p:txBody>
      </p:sp>
    </p:spTree>
    <p:extLst>
      <p:ext uri="{BB962C8B-B14F-4D97-AF65-F5344CB8AC3E}">
        <p14:creationId xmlns:p14="http://schemas.microsoft.com/office/powerpoint/2010/main" val="16115253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E75219-518D-9693-964E-26244FF59CCC}"/>
              </a:ext>
            </a:extLst>
          </p:cNvPr>
          <p:cNvPicPr>
            <a:picLocks noChangeAspect="1"/>
          </p:cNvPicPr>
          <p:nvPr/>
        </p:nvPicPr>
        <p:blipFill>
          <a:blip r:embed="rId2"/>
          <a:stretch>
            <a:fillRect/>
          </a:stretch>
        </p:blipFill>
        <p:spPr>
          <a:xfrm>
            <a:off x="2022244" y="501187"/>
            <a:ext cx="9360335" cy="6161505"/>
          </a:xfrm>
          <a:prstGeom prst="rect">
            <a:avLst/>
          </a:prstGeom>
        </p:spPr>
      </p:pic>
      <p:sp>
        <p:nvSpPr>
          <p:cNvPr id="4" name="Title 1">
            <a:extLst>
              <a:ext uri="{FF2B5EF4-FFF2-40B4-BE49-F238E27FC236}">
                <a16:creationId xmlns:a16="http://schemas.microsoft.com/office/drawing/2014/main" id="{953FFA25-0822-C216-B436-7D8ECDB8688F}"/>
              </a:ext>
            </a:extLst>
          </p:cNvPr>
          <p:cNvSpPr>
            <a:spLocks noGrp="1"/>
          </p:cNvSpPr>
          <p:nvPr>
            <p:ph type="title"/>
          </p:nvPr>
        </p:nvSpPr>
        <p:spPr>
          <a:xfrm>
            <a:off x="550817" y="195308"/>
            <a:ext cx="10515600" cy="799796"/>
          </a:xfrm>
        </p:spPr>
        <p:txBody>
          <a:bodyPr>
            <a:normAutofit/>
          </a:bodyPr>
          <a:lstStyle/>
          <a:p>
            <a:r>
              <a:rPr lang="en-US" u="sng" dirty="0"/>
              <a:t>BFS</a:t>
            </a:r>
          </a:p>
        </p:txBody>
      </p:sp>
    </p:spTree>
    <p:extLst>
      <p:ext uri="{BB962C8B-B14F-4D97-AF65-F5344CB8AC3E}">
        <p14:creationId xmlns:p14="http://schemas.microsoft.com/office/powerpoint/2010/main" val="3067762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626301"/>
            <a:ext cx="10515600" cy="1315233"/>
          </a:xfrm>
        </p:spPr>
        <p:txBody>
          <a:bodyPr>
            <a:normAutofit/>
          </a:bodyPr>
          <a:lstStyle/>
          <a:p>
            <a:pPr algn="ctr"/>
            <a:r>
              <a:rPr lang="en-US" b="1" u="sng" dirty="0"/>
              <a:t>Shortest Path First</a:t>
            </a:r>
            <a:endParaRPr lang="en-US" dirty="0"/>
          </a:p>
        </p:txBody>
      </p:sp>
      <p:sp>
        <p:nvSpPr>
          <p:cNvPr id="4" name="Title 1">
            <a:extLst>
              <a:ext uri="{FF2B5EF4-FFF2-40B4-BE49-F238E27FC236}">
                <a16:creationId xmlns:a16="http://schemas.microsoft.com/office/drawing/2014/main" id="{B2B482B1-3E81-0908-02FE-7022196C7920}"/>
              </a:ext>
            </a:extLst>
          </p:cNvPr>
          <p:cNvSpPr txBox="1">
            <a:spLocks/>
          </p:cNvSpPr>
          <p:nvPr/>
        </p:nvSpPr>
        <p:spPr>
          <a:xfrm>
            <a:off x="737991" y="1941534"/>
            <a:ext cx="10515600" cy="36441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arabicPeriod"/>
            </a:pPr>
            <a:r>
              <a:rPr lang="en-US" sz="3200" dirty="0"/>
              <a:t>	Dijkstra's Algorithm	</a:t>
            </a:r>
            <a:endParaRPr lang="en-US" dirty="0"/>
          </a:p>
        </p:txBody>
      </p:sp>
    </p:spTree>
    <p:extLst>
      <p:ext uri="{BB962C8B-B14F-4D97-AF65-F5344CB8AC3E}">
        <p14:creationId xmlns:p14="http://schemas.microsoft.com/office/powerpoint/2010/main" val="37463116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dirty="0">
                <a:latin typeface="+mn-lt"/>
                <a:ea typeface="+mn-ea"/>
                <a:cs typeface="+mn-cs"/>
              </a:rPr>
              <a:t>Dijkstra’s Algorithm</a:t>
            </a:r>
          </a:p>
        </p:txBody>
      </p:sp>
      <p:sp>
        <p:nvSpPr>
          <p:cNvPr id="3" name="Content Placeholder 2">
            <a:extLst>
              <a:ext uri="{FF2B5EF4-FFF2-40B4-BE49-F238E27FC236}">
                <a16:creationId xmlns:a16="http://schemas.microsoft.com/office/drawing/2014/main" id="{9A5A1E40-1DC9-CD0E-2961-92E8FF9B280A}"/>
              </a:ext>
            </a:extLst>
          </p:cNvPr>
          <p:cNvSpPr>
            <a:spLocks noGrp="1"/>
          </p:cNvSpPr>
          <p:nvPr>
            <p:ph idx="1"/>
          </p:nvPr>
        </p:nvSpPr>
        <p:spPr>
          <a:xfrm>
            <a:off x="838200" y="1233488"/>
            <a:ext cx="10515600" cy="5217795"/>
          </a:xfrm>
        </p:spPr>
        <p:txBody>
          <a:bodyPr/>
          <a:lstStyle/>
          <a:p>
            <a:r>
              <a:rPr lang="en-US" dirty="0"/>
              <a:t>Dijkstra’s algorithm is also known as the shortest path algorithm. </a:t>
            </a:r>
          </a:p>
          <a:p>
            <a:r>
              <a:rPr lang="en-US" dirty="0"/>
              <a:t>It is an algorithm used to find the shortest path between nodes of the graph. </a:t>
            </a:r>
          </a:p>
          <a:p>
            <a:r>
              <a:rPr lang="en-US" dirty="0"/>
              <a:t>The algorithm creates the tree of the shortest paths from the starting source vertex from all other points in the graph. </a:t>
            </a:r>
          </a:p>
          <a:p>
            <a:r>
              <a:rPr lang="en-US" dirty="0"/>
              <a:t>It differs from the minimum spanning tree as the shortest distance between two vertices may not be included in all the vertices of the graph. </a:t>
            </a:r>
          </a:p>
          <a:p>
            <a:r>
              <a:rPr lang="en-US" dirty="0"/>
              <a:t>The algorithm works by building a set of nodes that have a minimum distance from the source. Here, Dijkstra's algorithm uses a greedy approach to solve the problem and find the best solution.</a:t>
            </a:r>
          </a:p>
        </p:txBody>
      </p:sp>
    </p:spTree>
    <p:extLst>
      <p:ext uri="{BB962C8B-B14F-4D97-AF65-F5344CB8AC3E}">
        <p14:creationId xmlns:p14="http://schemas.microsoft.com/office/powerpoint/2010/main" val="32107910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dirty="0">
                <a:latin typeface="+mn-lt"/>
                <a:ea typeface="+mn-ea"/>
                <a:cs typeface="+mn-cs"/>
              </a:rPr>
              <a:t>Dijkstra’s Algorithm</a:t>
            </a:r>
          </a:p>
        </p:txBody>
      </p:sp>
      <p:sp>
        <p:nvSpPr>
          <p:cNvPr id="3" name="Content Placeholder 2">
            <a:extLst>
              <a:ext uri="{FF2B5EF4-FFF2-40B4-BE49-F238E27FC236}">
                <a16:creationId xmlns:a16="http://schemas.microsoft.com/office/drawing/2014/main" id="{9A5A1E40-1DC9-CD0E-2961-92E8FF9B280A}"/>
              </a:ext>
            </a:extLst>
          </p:cNvPr>
          <p:cNvSpPr>
            <a:spLocks noGrp="1"/>
          </p:cNvSpPr>
          <p:nvPr>
            <p:ph idx="1"/>
          </p:nvPr>
        </p:nvSpPr>
        <p:spPr>
          <a:xfrm>
            <a:off x="838200" y="959168"/>
            <a:ext cx="10774680" cy="5702889"/>
          </a:xfrm>
        </p:spPr>
        <p:txBody>
          <a:bodyPr>
            <a:normAutofit/>
          </a:bodyPr>
          <a:lstStyle/>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Once we go through the algorithm, we can backtrack the source vertex and find our shortest path.</a:t>
            </a:r>
          </a:p>
        </p:txBody>
      </p:sp>
      <p:pic>
        <p:nvPicPr>
          <p:cNvPr id="5" name="Picture 4">
            <a:extLst>
              <a:ext uri="{FF2B5EF4-FFF2-40B4-BE49-F238E27FC236}">
                <a16:creationId xmlns:a16="http://schemas.microsoft.com/office/drawing/2014/main" id="{5A9AFEBC-FCEF-88C8-A7F9-B2ADD6D7AF40}"/>
              </a:ext>
            </a:extLst>
          </p:cNvPr>
          <p:cNvPicPr>
            <a:picLocks noChangeAspect="1"/>
          </p:cNvPicPr>
          <p:nvPr/>
        </p:nvPicPr>
        <p:blipFill>
          <a:blip r:embed="rId2"/>
          <a:stretch>
            <a:fillRect/>
          </a:stretch>
        </p:blipFill>
        <p:spPr>
          <a:xfrm>
            <a:off x="974885" y="1332411"/>
            <a:ext cx="10744675" cy="3792239"/>
          </a:xfrm>
          <a:prstGeom prst="rect">
            <a:avLst/>
          </a:prstGeom>
        </p:spPr>
      </p:pic>
    </p:spTree>
    <p:extLst>
      <p:ext uri="{BB962C8B-B14F-4D97-AF65-F5344CB8AC3E}">
        <p14:creationId xmlns:p14="http://schemas.microsoft.com/office/powerpoint/2010/main" val="1265907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Pseudocode of Dijkstra’s Algorithm</a:t>
            </a:r>
          </a:p>
        </p:txBody>
      </p:sp>
      <p:pic>
        <p:nvPicPr>
          <p:cNvPr id="7" name="Picture 6">
            <a:extLst>
              <a:ext uri="{FF2B5EF4-FFF2-40B4-BE49-F238E27FC236}">
                <a16:creationId xmlns:a16="http://schemas.microsoft.com/office/drawing/2014/main" id="{14031172-B603-941E-08A9-EB2A13DFA271}"/>
              </a:ext>
            </a:extLst>
          </p:cNvPr>
          <p:cNvPicPr>
            <a:picLocks noChangeAspect="1"/>
          </p:cNvPicPr>
          <p:nvPr/>
        </p:nvPicPr>
        <p:blipFill>
          <a:blip r:embed="rId2"/>
          <a:stretch>
            <a:fillRect/>
          </a:stretch>
        </p:blipFill>
        <p:spPr>
          <a:xfrm>
            <a:off x="838200" y="1365607"/>
            <a:ext cx="7327447" cy="4403040"/>
          </a:xfrm>
          <a:prstGeom prst="rect">
            <a:avLst/>
          </a:prstGeom>
        </p:spPr>
      </p:pic>
    </p:spTree>
    <p:extLst>
      <p:ext uri="{BB962C8B-B14F-4D97-AF65-F5344CB8AC3E}">
        <p14:creationId xmlns:p14="http://schemas.microsoft.com/office/powerpoint/2010/main" val="7807604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dirty="0">
                <a:latin typeface="+mn-lt"/>
                <a:ea typeface="+mn-ea"/>
                <a:cs typeface="+mn-cs"/>
              </a:rPr>
              <a:t>Dijkstra’s algorithm</a:t>
            </a:r>
          </a:p>
        </p:txBody>
      </p:sp>
      <p:pic>
        <p:nvPicPr>
          <p:cNvPr id="5" name="Picture 4">
            <a:extLst>
              <a:ext uri="{FF2B5EF4-FFF2-40B4-BE49-F238E27FC236}">
                <a16:creationId xmlns:a16="http://schemas.microsoft.com/office/drawing/2014/main" id="{0F9160FF-9797-46DD-5842-77C11C5CA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140" y="0"/>
            <a:ext cx="10313719" cy="6858000"/>
          </a:xfrm>
          <a:prstGeom prst="rect">
            <a:avLst/>
          </a:prstGeom>
        </p:spPr>
      </p:pic>
    </p:spTree>
    <p:extLst>
      <p:ext uri="{BB962C8B-B14F-4D97-AF65-F5344CB8AC3E}">
        <p14:creationId xmlns:p14="http://schemas.microsoft.com/office/powerpoint/2010/main" val="26373565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626301"/>
            <a:ext cx="10515600" cy="1315233"/>
          </a:xfrm>
        </p:spPr>
        <p:txBody>
          <a:bodyPr>
            <a:normAutofit/>
          </a:bodyPr>
          <a:lstStyle/>
          <a:p>
            <a:pPr algn="ctr"/>
            <a:r>
              <a:rPr lang="en-US" b="1" u="sng" dirty="0"/>
              <a:t>Spanning Tree </a:t>
            </a:r>
            <a:endParaRPr lang="en-US" dirty="0"/>
          </a:p>
        </p:txBody>
      </p:sp>
      <p:sp>
        <p:nvSpPr>
          <p:cNvPr id="4" name="Title 1">
            <a:extLst>
              <a:ext uri="{FF2B5EF4-FFF2-40B4-BE49-F238E27FC236}">
                <a16:creationId xmlns:a16="http://schemas.microsoft.com/office/drawing/2014/main" id="{B2B482B1-3E81-0908-02FE-7022196C7920}"/>
              </a:ext>
            </a:extLst>
          </p:cNvPr>
          <p:cNvSpPr txBox="1">
            <a:spLocks/>
          </p:cNvSpPr>
          <p:nvPr/>
        </p:nvSpPr>
        <p:spPr>
          <a:xfrm>
            <a:off x="737991" y="1941534"/>
            <a:ext cx="10515600" cy="36441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mj-lt"/>
              <a:buAutoNum type="arabicPeriod"/>
            </a:pPr>
            <a:r>
              <a:rPr lang="en-US" sz="3200" dirty="0"/>
              <a:t>Prim's algorithm</a:t>
            </a:r>
          </a:p>
          <a:p>
            <a:pPr marL="514350" indent="-514350">
              <a:buFont typeface="+mj-lt"/>
              <a:buAutoNum type="arabicPeriod"/>
            </a:pPr>
            <a:r>
              <a:rPr lang="en-US" sz="3200" dirty="0"/>
              <a:t>Kruskal's algorithm	</a:t>
            </a:r>
            <a:endParaRPr lang="en-US" dirty="0"/>
          </a:p>
        </p:txBody>
      </p:sp>
    </p:spTree>
    <p:extLst>
      <p:ext uri="{BB962C8B-B14F-4D97-AF65-F5344CB8AC3E}">
        <p14:creationId xmlns:p14="http://schemas.microsoft.com/office/powerpoint/2010/main" val="4239136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Spanning Tree</a:t>
            </a:r>
          </a:p>
        </p:txBody>
      </p:sp>
      <p:sp>
        <p:nvSpPr>
          <p:cNvPr id="3" name="Content Placeholder 2">
            <a:extLst>
              <a:ext uri="{FF2B5EF4-FFF2-40B4-BE49-F238E27FC236}">
                <a16:creationId xmlns:a16="http://schemas.microsoft.com/office/drawing/2014/main" id="{9A5A1E40-1DC9-CD0E-2961-92E8FF9B280A}"/>
              </a:ext>
            </a:extLst>
          </p:cNvPr>
          <p:cNvSpPr>
            <a:spLocks noGrp="1"/>
          </p:cNvSpPr>
          <p:nvPr>
            <p:ph idx="1"/>
          </p:nvPr>
        </p:nvSpPr>
        <p:spPr>
          <a:xfrm>
            <a:off x="838200" y="1233488"/>
            <a:ext cx="10515600" cy="5217795"/>
          </a:xfrm>
        </p:spPr>
        <p:txBody>
          <a:bodyPr>
            <a:normAutofit fontScale="92500" lnSpcReduction="20000"/>
          </a:bodyPr>
          <a:lstStyle/>
          <a:p>
            <a:r>
              <a:rPr lang="en-US" dirty="0"/>
              <a:t>A spanning tree can be defined as the subgraph of an undirected connected graph.</a:t>
            </a:r>
          </a:p>
          <a:p>
            <a:endParaRPr lang="en-US" dirty="0"/>
          </a:p>
          <a:p>
            <a:r>
              <a:rPr lang="en-US" dirty="0"/>
              <a:t>It includes all the vertices along with the least possible number of edges. If any vertex is missed, it is not a spanning tree. </a:t>
            </a:r>
          </a:p>
          <a:p>
            <a:endParaRPr lang="en-US" dirty="0"/>
          </a:p>
          <a:p>
            <a:r>
              <a:rPr lang="en-US" dirty="0"/>
              <a:t>A spanning tree is a subset of the graph that does not have cycles, and it also cannot be disconnected</a:t>
            </a:r>
          </a:p>
          <a:p>
            <a:endParaRPr lang="en-US" dirty="0"/>
          </a:p>
          <a:p>
            <a:r>
              <a:rPr lang="en-US" dirty="0"/>
              <a:t>A spanning tree consists of (n-1) edges, where 'n' is the number of vertices (or nodes). </a:t>
            </a:r>
          </a:p>
          <a:p>
            <a:endParaRPr lang="en-US" dirty="0"/>
          </a:p>
          <a:p>
            <a:r>
              <a:rPr lang="en-US" dirty="0"/>
              <a:t>Edges of the spanning tree may or may not have weights assigned to them. </a:t>
            </a:r>
          </a:p>
          <a:p>
            <a:endParaRPr lang="en-US" dirty="0"/>
          </a:p>
        </p:txBody>
      </p:sp>
    </p:spTree>
    <p:extLst>
      <p:ext uri="{BB962C8B-B14F-4D97-AF65-F5344CB8AC3E}">
        <p14:creationId xmlns:p14="http://schemas.microsoft.com/office/powerpoint/2010/main" val="8031236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Spanning Tree</a:t>
            </a:r>
          </a:p>
        </p:txBody>
      </p:sp>
      <p:sp>
        <p:nvSpPr>
          <p:cNvPr id="3" name="Content Placeholder 2">
            <a:extLst>
              <a:ext uri="{FF2B5EF4-FFF2-40B4-BE49-F238E27FC236}">
                <a16:creationId xmlns:a16="http://schemas.microsoft.com/office/drawing/2014/main" id="{9A5A1E40-1DC9-CD0E-2961-92E8FF9B280A}"/>
              </a:ext>
            </a:extLst>
          </p:cNvPr>
          <p:cNvSpPr>
            <a:spLocks noGrp="1"/>
          </p:cNvSpPr>
          <p:nvPr>
            <p:ph idx="1"/>
          </p:nvPr>
        </p:nvSpPr>
        <p:spPr>
          <a:xfrm>
            <a:off x="838200" y="1233488"/>
            <a:ext cx="10515600" cy="5217795"/>
          </a:xfrm>
        </p:spPr>
        <p:txBody>
          <a:bodyPr>
            <a:normAutofit/>
          </a:bodyPr>
          <a:lstStyle/>
          <a:p>
            <a:r>
              <a:rPr lang="en-US" dirty="0"/>
              <a:t>All the possible spanning trees created from the given graph G would have the same number of vertices, but the number of edges in the spanning tree would be equal to the number of vertices in the given graph minus 1.</a:t>
            </a:r>
          </a:p>
          <a:p>
            <a:endParaRPr lang="en-US" dirty="0"/>
          </a:p>
          <a:p>
            <a:r>
              <a:rPr lang="en-US" dirty="0"/>
              <a:t>A complete undirected graph can have         number of spanning trees where     is the number of vertices in the graph.</a:t>
            </a:r>
          </a:p>
          <a:p>
            <a:endParaRPr lang="en-US" dirty="0"/>
          </a:p>
          <a:p>
            <a:r>
              <a:rPr lang="en-US" dirty="0"/>
              <a:t>Suppose, if n = 5, the number of maximum possible spanning trees would be 55-2 = 125.</a:t>
            </a:r>
          </a:p>
          <a:p>
            <a:endParaRPr lang="en-US" dirty="0"/>
          </a:p>
        </p:txBody>
      </p:sp>
      <p:pic>
        <p:nvPicPr>
          <p:cNvPr id="5" name="Picture 4">
            <a:extLst>
              <a:ext uri="{FF2B5EF4-FFF2-40B4-BE49-F238E27FC236}">
                <a16:creationId xmlns:a16="http://schemas.microsoft.com/office/drawing/2014/main" id="{D9C8C0B5-21F5-258E-9785-2E6B616F2D18}"/>
              </a:ext>
            </a:extLst>
          </p:cNvPr>
          <p:cNvPicPr>
            <a:picLocks noChangeAspect="1"/>
          </p:cNvPicPr>
          <p:nvPr/>
        </p:nvPicPr>
        <p:blipFill>
          <a:blip r:embed="rId2"/>
          <a:stretch>
            <a:fillRect/>
          </a:stretch>
        </p:blipFill>
        <p:spPr>
          <a:xfrm>
            <a:off x="6779623" y="3429000"/>
            <a:ext cx="627018" cy="431075"/>
          </a:xfrm>
          <a:prstGeom prst="rect">
            <a:avLst/>
          </a:prstGeom>
        </p:spPr>
      </p:pic>
      <p:pic>
        <p:nvPicPr>
          <p:cNvPr id="7" name="Picture 6">
            <a:extLst>
              <a:ext uri="{FF2B5EF4-FFF2-40B4-BE49-F238E27FC236}">
                <a16:creationId xmlns:a16="http://schemas.microsoft.com/office/drawing/2014/main" id="{8581D7F5-CBFD-82E3-1655-03E8BFBDF62C}"/>
              </a:ext>
            </a:extLst>
          </p:cNvPr>
          <p:cNvPicPr>
            <a:picLocks noChangeAspect="1"/>
          </p:cNvPicPr>
          <p:nvPr/>
        </p:nvPicPr>
        <p:blipFill rotWithShape="1">
          <a:blip r:embed="rId3"/>
          <a:srcRect r="63437" b="50311"/>
          <a:stretch/>
        </p:blipFill>
        <p:spPr>
          <a:xfrm>
            <a:off x="2109651" y="3860074"/>
            <a:ext cx="359229" cy="375531"/>
          </a:xfrm>
          <a:prstGeom prst="rect">
            <a:avLst/>
          </a:prstGeom>
        </p:spPr>
      </p:pic>
    </p:spTree>
    <p:extLst>
      <p:ext uri="{BB962C8B-B14F-4D97-AF65-F5344CB8AC3E}">
        <p14:creationId xmlns:p14="http://schemas.microsoft.com/office/powerpoint/2010/main" val="2799525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b="1" u="sng" dirty="0"/>
              <a:t>Weighted Graph</a:t>
            </a:r>
            <a:endParaRPr lang="en-US"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dirty="0"/>
              <a:t>A positive value assigned to each edge indicating its length (distance between the vertices connected by an edge) is called weight. </a:t>
            </a:r>
          </a:p>
          <a:p>
            <a:r>
              <a:rPr lang="en-US" dirty="0"/>
              <a:t>The graph containing weighted edges is called a weighted graph. The weight of an edge e is denoted by w(e) and it indicates the cost of traversing an edge.</a:t>
            </a:r>
          </a:p>
          <a:p>
            <a:endParaRPr lang="en-US" dirty="0"/>
          </a:p>
        </p:txBody>
      </p:sp>
      <p:pic>
        <p:nvPicPr>
          <p:cNvPr id="4" name="Picture 3">
            <a:extLst>
              <a:ext uri="{FF2B5EF4-FFF2-40B4-BE49-F238E27FC236}">
                <a16:creationId xmlns:a16="http://schemas.microsoft.com/office/drawing/2014/main" id="{3AEF7029-19BC-A744-8739-3779B33710CE}"/>
              </a:ext>
            </a:extLst>
          </p:cNvPr>
          <p:cNvPicPr>
            <a:picLocks noChangeAspect="1"/>
          </p:cNvPicPr>
          <p:nvPr/>
        </p:nvPicPr>
        <p:blipFill>
          <a:blip r:embed="rId2"/>
          <a:stretch>
            <a:fillRect/>
          </a:stretch>
        </p:blipFill>
        <p:spPr>
          <a:xfrm>
            <a:off x="4583742" y="3429000"/>
            <a:ext cx="6414109" cy="2967275"/>
          </a:xfrm>
          <a:prstGeom prst="rect">
            <a:avLst/>
          </a:prstGeom>
        </p:spPr>
      </p:pic>
    </p:spTree>
    <p:extLst>
      <p:ext uri="{BB962C8B-B14F-4D97-AF65-F5344CB8AC3E}">
        <p14:creationId xmlns:p14="http://schemas.microsoft.com/office/powerpoint/2010/main" val="4936651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Spanning Tree</a:t>
            </a:r>
          </a:p>
        </p:txBody>
      </p:sp>
      <p:sp>
        <p:nvSpPr>
          <p:cNvPr id="3" name="Content Placeholder 2">
            <a:extLst>
              <a:ext uri="{FF2B5EF4-FFF2-40B4-BE49-F238E27FC236}">
                <a16:creationId xmlns:a16="http://schemas.microsoft.com/office/drawing/2014/main" id="{9A5A1E40-1DC9-CD0E-2961-92E8FF9B280A}"/>
              </a:ext>
            </a:extLst>
          </p:cNvPr>
          <p:cNvSpPr>
            <a:spLocks noGrp="1"/>
          </p:cNvSpPr>
          <p:nvPr>
            <p:ph idx="1"/>
          </p:nvPr>
        </p:nvSpPr>
        <p:spPr>
          <a:xfrm>
            <a:off x="838200" y="1233488"/>
            <a:ext cx="10515600" cy="5217795"/>
          </a:xfrm>
        </p:spPr>
        <p:txBody>
          <a:bodyPr>
            <a:normAutofit/>
          </a:bodyPr>
          <a:lstStyle/>
          <a:p>
            <a:r>
              <a:rPr lang="en-US" dirty="0"/>
              <a:t>All the possible spanning trees created from the given graph G would have the same number of vertices, but the number of edges in the spanning tree would be equal to the number of vertices in the given graph minus 1.</a:t>
            </a:r>
          </a:p>
          <a:p>
            <a:endParaRPr lang="en-US" dirty="0"/>
          </a:p>
          <a:p>
            <a:r>
              <a:rPr lang="en-US" dirty="0"/>
              <a:t>A complete undirected graph can have         number of spanning trees where     is the number of vertices in the graph.</a:t>
            </a:r>
          </a:p>
          <a:p>
            <a:endParaRPr lang="en-US" dirty="0"/>
          </a:p>
          <a:p>
            <a:r>
              <a:rPr lang="en-US" dirty="0"/>
              <a:t>Suppose, if n = 5, the number of maximum possible spanning trees would be 55-2 = 125.</a:t>
            </a:r>
          </a:p>
          <a:p>
            <a:endParaRPr lang="en-US" dirty="0"/>
          </a:p>
        </p:txBody>
      </p:sp>
      <p:pic>
        <p:nvPicPr>
          <p:cNvPr id="5" name="Picture 4">
            <a:extLst>
              <a:ext uri="{FF2B5EF4-FFF2-40B4-BE49-F238E27FC236}">
                <a16:creationId xmlns:a16="http://schemas.microsoft.com/office/drawing/2014/main" id="{D9C8C0B5-21F5-258E-9785-2E6B616F2D18}"/>
              </a:ext>
            </a:extLst>
          </p:cNvPr>
          <p:cNvPicPr>
            <a:picLocks noChangeAspect="1"/>
          </p:cNvPicPr>
          <p:nvPr/>
        </p:nvPicPr>
        <p:blipFill>
          <a:blip r:embed="rId2"/>
          <a:stretch>
            <a:fillRect/>
          </a:stretch>
        </p:blipFill>
        <p:spPr>
          <a:xfrm>
            <a:off x="6779623" y="3429000"/>
            <a:ext cx="627018" cy="431075"/>
          </a:xfrm>
          <a:prstGeom prst="rect">
            <a:avLst/>
          </a:prstGeom>
        </p:spPr>
      </p:pic>
      <p:pic>
        <p:nvPicPr>
          <p:cNvPr id="7" name="Picture 6">
            <a:extLst>
              <a:ext uri="{FF2B5EF4-FFF2-40B4-BE49-F238E27FC236}">
                <a16:creationId xmlns:a16="http://schemas.microsoft.com/office/drawing/2014/main" id="{8581D7F5-CBFD-82E3-1655-03E8BFBDF62C}"/>
              </a:ext>
            </a:extLst>
          </p:cNvPr>
          <p:cNvPicPr>
            <a:picLocks noChangeAspect="1"/>
          </p:cNvPicPr>
          <p:nvPr/>
        </p:nvPicPr>
        <p:blipFill rotWithShape="1">
          <a:blip r:embed="rId3"/>
          <a:srcRect r="63437" b="50311"/>
          <a:stretch/>
        </p:blipFill>
        <p:spPr>
          <a:xfrm>
            <a:off x="2109651" y="3860074"/>
            <a:ext cx="359229" cy="375531"/>
          </a:xfrm>
          <a:prstGeom prst="rect">
            <a:avLst/>
          </a:prstGeom>
        </p:spPr>
      </p:pic>
    </p:spTree>
    <p:extLst>
      <p:ext uri="{BB962C8B-B14F-4D97-AF65-F5344CB8AC3E}">
        <p14:creationId xmlns:p14="http://schemas.microsoft.com/office/powerpoint/2010/main" val="37545846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Spanning Tree</a:t>
            </a:r>
          </a:p>
        </p:txBody>
      </p:sp>
      <p:sp>
        <p:nvSpPr>
          <p:cNvPr id="3" name="Content Placeholder 2">
            <a:extLst>
              <a:ext uri="{FF2B5EF4-FFF2-40B4-BE49-F238E27FC236}">
                <a16:creationId xmlns:a16="http://schemas.microsoft.com/office/drawing/2014/main" id="{9A5A1E40-1DC9-CD0E-2961-92E8FF9B280A}"/>
              </a:ext>
            </a:extLst>
          </p:cNvPr>
          <p:cNvSpPr>
            <a:spLocks noGrp="1"/>
          </p:cNvSpPr>
          <p:nvPr>
            <p:ph idx="1"/>
          </p:nvPr>
        </p:nvSpPr>
        <p:spPr>
          <a:xfrm>
            <a:off x="838200" y="1233488"/>
            <a:ext cx="10515600" cy="5217795"/>
          </a:xfrm>
        </p:spPr>
        <p:txBody>
          <a:bodyPr>
            <a:normAutofit/>
          </a:bodyPr>
          <a:lstStyle/>
          <a:p>
            <a:r>
              <a:rPr lang="en-US" dirty="0"/>
              <a:t>All the possible spanning trees created from the given graph G would have the same number of vertices, but the number of edges in the spanning tree would be equal to the number of vertices in the given graph minus 1.</a:t>
            </a:r>
          </a:p>
          <a:p>
            <a:endParaRPr lang="en-US" dirty="0"/>
          </a:p>
          <a:p>
            <a:r>
              <a:rPr lang="en-US" dirty="0"/>
              <a:t>A complete undirected graph can have         number of spanning trees where     is the number of vertices in the graph.</a:t>
            </a:r>
          </a:p>
          <a:p>
            <a:endParaRPr lang="en-US" dirty="0"/>
          </a:p>
          <a:p>
            <a:r>
              <a:rPr lang="en-US" dirty="0"/>
              <a:t>Suppose, if n = 5, the number of maximum possible spanning trees would be 55-2 = 125.</a:t>
            </a:r>
          </a:p>
          <a:p>
            <a:endParaRPr lang="en-US" dirty="0"/>
          </a:p>
        </p:txBody>
      </p:sp>
      <p:pic>
        <p:nvPicPr>
          <p:cNvPr id="5" name="Picture 4">
            <a:extLst>
              <a:ext uri="{FF2B5EF4-FFF2-40B4-BE49-F238E27FC236}">
                <a16:creationId xmlns:a16="http://schemas.microsoft.com/office/drawing/2014/main" id="{D9C8C0B5-21F5-258E-9785-2E6B616F2D18}"/>
              </a:ext>
            </a:extLst>
          </p:cNvPr>
          <p:cNvPicPr>
            <a:picLocks noChangeAspect="1"/>
          </p:cNvPicPr>
          <p:nvPr/>
        </p:nvPicPr>
        <p:blipFill>
          <a:blip r:embed="rId2"/>
          <a:stretch>
            <a:fillRect/>
          </a:stretch>
        </p:blipFill>
        <p:spPr>
          <a:xfrm>
            <a:off x="6779623" y="3429000"/>
            <a:ext cx="627018" cy="431075"/>
          </a:xfrm>
          <a:prstGeom prst="rect">
            <a:avLst/>
          </a:prstGeom>
        </p:spPr>
      </p:pic>
      <p:pic>
        <p:nvPicPr>
          <p:cNvPr id="7" name="Picture 6">
            <a:extLst>
              <a:ext uri="{FF2B5EF4-FFF2-40B4-BE49-F238E27FC236}">
                <a16:creationId xmlns:a16="http://schemas.microsoft.com/office/drawing/2014/main" id="{8581D7F5-CBFD-82E3-1655-03E8BFBDF62C}"/>
              </a:ext>
            </a:extLst>
          </p:cNvPr>
          <p:cNvPicPr>
            <a:picLocks noChangeAspect="1"/>
          </p:cNvPicPr>
          <p:nvPr/>
        </p:nvPicPr>
        <p:blipFill rotWithShape="1">
          <a:blip r:embed="rId3"/>
          <a:srcRect r="63437" b="50311"/>
          <a:stretch/>
        </p:blipFill>
        <p:spPr>
          <a:xfrm>
            <a:off x="2109651" y="3860074"/>
            <a:ext cx="359229" cy="375531"/>
          </a:xfrm>
          <a:prstGeom prst="rect">
            <a:avLst/>
          </a:prstGeom>
        </p:spPr>
      </p:pic>
    </p:spTree>
    <p:extLst>
      <p:ext uri="{BB962C8B-B14F-4D97-AF65-F5344CB8AC3E}">
        <p14:creationId xmlns:p14="http://schemas.microsoft.com/office/powerpoint/2010/main" val="3830539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5853F9B-7982-C7D1-A042-8FE22F7E9663}"/>
              </a:ext>
            </a:extLst>
          </p:cNvPr>
          <p:cNvGrpSpPr/>
          <p:nvPr/>
        </p:nvGrpSpPr>
        <p:grpSpPr>
          <a:xfrm>
            <a:off x="622448" y="1232189"/>
            <a:ext cx="11064670" cy="4576502"/>
            <a:chOff x="622448" y="1232189"/>
            <a:chExt cx="11064670" cy="4576502"/>
          </a:xfrm>
        </p:grpSpPr>
        <p:pic>
          <p:nvPicPr>
            <p:cNvPr id="5" name="Picture 4">
              <a:extLst>
                <a:ext uri="{FF2B5EF4-FFF2-40B4-BE49-F238E27FC236}">
                  <a16:creationId xmlns:a16="http://schemas.microsoft.com/office/drawing/2014/main" id="{93D7755B-1B6D-C4A9-3806-7D9F089AE334}"/>
                </a:ext>
              </a:extLst>
            </p:cNvPr>
            <p:cNvPicPr>
              <a:picLocks noChangeAspect="1"/>
            </p:cNvPicPr>
            <p:nvPr/>
          </p:nvPicPr>
          <p:blipFill>
            <a:blip r:embed="rId2"/>
            <a:stretch>
              <a:fillRect/>
            </a:stretch>
          </p:blipFill>
          <p:spPr>
            <a:xfrm>
              <a:off x="622448" y="1232189"/>
              <a:ext cx="2771775" cy="3352800"/>
            </a:xfrm>
            <a:prstGeom prst="rect">
              <a:avLst/>
            </a:prstGeom>
          </p:spPr>
        </p:pic>
        <p:pic>
          <p:nvPicPr>
            <p:cNvPr id="7" name="Picture 6">
              <a:extLst>
                <a:ext uri="{FF2B5EF4-FFF2-40B4-BE49-F238E27FC236}">
                  <a16:creationId xmlns:a16="http://schemas.microsoft.com/office/drawing/2014/main" id="{72092475-BF49-9D71-494F-C56C05730225}"/>
                </a:ext>
              </a:extLst>
            </p:cNvPr>
            <p:cNvPicPr>
              <a:picLocks noChangeAspect="1"/>
            </p:cNvPicPr>
            <p:nvPr/>
          </p:nvPicPr>
          <p:blipFill>
            <a:blip r:embed="rId3"/>
            <a:stretch>
              <a:fillRect/>
            </a:stretch>
          </p:blipFill>
          <p:spPr>
            <a:xfrm>
              <a:off x="3510779" y="2229910"/>
              <a:ext cx="8176339" cy="3578781"/>
            </a:xfrm>
            <a:prstGeom prst="rect">
              <a:avLst/>
            </a:prstGeom>
          </p:spPr>
        </p:pic>
      </p:grpSp>
      <p:sp>
        <p:nvSpPr>
          <p:cNvPr id="8" name="Title 1">
            <a:extLst>
              <a:ext uri="{FF2B5EF4-FFF2-40B4-BE49-F238E27FC236}">
                <a16:creationId xmlns:a16="http://schemas.microsoft.com/office/drawing/2014/main" id="{600B4D1D-82A3-95DF-8B76-65B908E5CE51}"/>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Spanning Tree</a:t>
            </a:r>
          </a:p>
        </p:txBody>
      </p:sp>
    </p:spTree>
    <p:extLst>
      <p:ext uri="{BB962C8B-B14F-4D97-AF65-F5344CB8AC3E}">
        <p14:creationId xmlns:p14="http://schemas.microsoft.com/office/powerpoint/2010/main" val="37644339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4C376D-6CDD-A8D4-A83C-CEB0DEAF90AA}"/>
              </a:ext>
            </a:extLst>
          </p:cNvPr>
          <p:cNvPicPr>
            <a:picLocks noChangeAspect="1"/>
          </p:cNvPicPr>
          <p:nvPr/>
        </p:nvPicPr>
        <p:blipFill>
          <a:blip r:embed="rId2"/>
          <a:stretch>
            <a:fillRect/>
          </a:stretch>
        </p:blipFill>
        <p:spPr>
          <a:xfrm>
            <a:off x="722676" y="1397726"/>
            <a:ext cx="11087851" cy="3814696"/>
          </a:xfrm>
          <a:prstGeom prst="rect">
            <a:avLst/>
          </a:prstGeom>
        </p:spPr>
      </p:pic>
      <p:sp>
        <p:nvSpPr>
          <p:cNvPr id="6" name="Title 1">
            <a:extLst>
              <a:ext uri="{FF2B5EF4-FFF2-40B4-BE49-F238E27FC236}">
                <a16:creationId xmlns:a16="http://schemas.microsoft.com/office/drawing/2014/main" id="{3831FD04-2F1B-80F4-2786-3D3208250A02}"/>
              </a:ext>
            </a:extLst>
          </p:cNvPr>
          <p:cNvSpPr>
            <a:spLocks noGrp="1"/>
          </p:cNvSpPr>
          <p:nvPr>
            <p:ph type="title"/>
          </p:nvPr>
        </p:nvSpPr>
        <p:spPr>
          <a:xfrm>
            <a:off x="722676" y="195943"/>
            <a:ext cx="10515600" cy="763225"/>
          </a:xfrm>
        </p:spPr>
        <p:txBody>
          <a:bodyPr>
            <a:normAutofit/>
          </a:bodyPr>
          <a:lstStyle/>
          <a:p>
            <a:r>
              <a:rPr lang="en-US" sz="3600" u="sng" dirty="0">
                <a:latin typeface="+mn-lt"/>
                <a:ea typeface="+mn-ea"/>
                <a:cs typeface="+mn-cs"/>
              </a:rPr>
              <a:t>Spanning Tree: Properties</a:t>
            </a:r>
          </a:p>
        </p:txBody>
      </p:sp>
    </p:spTree>
    <p:extLst>
      <p:ext uri="{BB962C8B-B14F-4D97-AF65-F5344CB8AC3E}">
        <p14:creationId xmlns:p14="http://schemas.microsoft.com/office/powerpoint/2010/main" val="29874039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Minimum Spanning Tree</a:t>
            </a:r>
          </a:p>
        </p:txBody>
      </p:sp>
      <p:sp>
        <p:nvSpPr>
          <p:cNvPr id="3" name="Content Placeholder 2">
            <a:extLst>
              <a:ext uri="{FF2B5EF4-FFF2-40B4-BE49-F238E27FC236}">
                <a16:creationId xmlns:a16="http://schemas.microsoft.com/office/drawing/2014/main" id="{9A5A1E40-1DC9-CD0E-2961-92E8FF9B280A}"/>
              </a:ext>
            </a:extLst>
          </p:cNvPr>
          <p:cNvSpPr>
            <a:spLocks noGrp="1"/>
          </p:cNvSpPr>
          <p:nvPr>
            <p:ph idx="1"/>
          </p:nvPr>
        </p:nvSpPr>
        <p:spPr>
          <a:xfrm>
            <a:off x="838200" y="959168"/>
            <a:ext cx="10515600" cy="5492115"/>
          </a:xfrm>
        </p:spPr>
        <p:txBody>
          <a:bodyPr>
            <a:normAutofit/>
          </a:bodyPr>
          <a:lstStyle/>
          <a:p>
            <a:r>
              <a:rPr lang="en-US" dirty="0"/>
              <a:t>A minimum spanning tree can be defined as the spanning tree in which the sum of the weights of the edge is minimum. </a:t>
            </a:r>
          </a:p>
          <a:p>
            <a:r>
              <a:rPr lang="en-US" dirty="0"/>
              <a:t>The weight of the spanning tree is the sum of the weights given to the edges of the spanning tree.</a:t>
            </a:r>
          </a:p>
          <a:p>
            <a:r>
              <a:rPr lang="en-US" dirty="0"/>
              <a:t> In the real world, this weight can be considered as the distance, traffic load, congestion, or any random value.</a:t>
            </a:r>
          </a:p>
        </p:txBody>
      </p:sp>
      <p:pic>
        <p:nvPicPr>
          <p:cNvPr id="6" name="Picture 5">
            <a:extLst>
              <a:ext uri="{FF2B5EF4-FFF2-40B4-BE49-F238E27FC236}">
                <a16:creationId xmlns:a16="http://schemas.microsoft.com/office/drawing/2014/main" id="{44A004C6-6D31-047A-BCF6-7BA913293B8A}"/>
              </a:ext>
            </a:extLst>
          </p:cNvPr>
          <p:cNvPicPr>
            <a:picLocks noChangeAspect="1"/>
          </p:cNvPicPr>
          <p:nvPr/>
        </p:nvPicPr>
        <p:blipFill>
          <a:blip r:embed="rId2"/>
          <a:stretch>
            <a:fillRect/>
          </a:stretch>
        </p:blipFill>
        <p:spPr>
          <a:xfrm>
            <a:off x="7190698" y="3590518"/>
            <a:ext cx="3454304" cy="2965268"/>
          </a:xfrm>
          <a:prstGeom prst="rect">
            <a:avLst/>
          </a:prstGeom>
        </p:spPr>
      </p:pic>
    </p:spTree>
    <p:extLst>
      <p:ext uri="{BB962C8B-B14F-4D97-AF65-F5344CB8AC3E}">
        <p14:creationId xmlns:p14="http://schemas.microsoft.com/office/powerpoint/2010/main" val="5434913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B9DF63C-0E4C-9855-5414-96A9AB73ED8F}"/>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Minimum Spanning Tree</a:t>
            </a:r>
          </a:p>
        </p:txBody>
      </p:sp>
      <p:pic>
        <p:nvPicPr>
          <p:cNvPr id="6" name="Picture 5">
            <a:extLst>
              <a:ext uri="{FF2B5EF4-FFF2-40B4-BE49-F238E27FC236}">
                <a16:creationId xmlns:a16="http://schemas.microsoft.com/office/drawing/2014/main" id="{54460472-0D24-566C-4EA8-1497AB118587}"/>
              </a:ext>
            </a:extLst>
          </p:cNvPr>
          <p:cNvPicPr>
            <a:picLocks noChangeAspect="1"/>
          </p:cNvPicPr>
          <p:nvPr/>
        </p:nvPicPr>
        <p:blipFill>
          <a:blip r:embed="rId2"/>
          <a:stretch>
            <a:fillRect/>
          </a:stretch>
        </p:blipFill>
        <p:spPr>
          <a:xfrm>
            <a:off x="813435" y="1461610"/>
            <a:ext cx="10357077" cy="4855372"/>
          </a:xfrm>
          <a:prstGeom prst="rect">
            <a:avLst/>
          </a:prstGeom>
        </p:spPr>
      </p:pic>
      <p:sp>
        <p:nvSpPr>
          <p:cNvPr id="7" name="Content Placeholder 2">
            <a:extLst>
              <a:ext uri="{FF2B5EF4-FFF2-40B4-BE49-F238E27FC236}">
                <a16:creationId xmlns:a16="http://schemas.microsoft.com/office/drawing/2014/main" id="{BA6FFC2C-F511-78C4-DAA7-6D5DD93ECEEF}"/>
              </a:ext>
            </a:extLst>
          </p:cNvPr>
          <p:cNvSpPr>
            <a:spLocks noGrp="1"/>
          </p:cNvSpPr>
          <p:nvPr>
            <p:ph idx="1"/>
          </p:nvPr>
        </p:nvSpPr>
        <p:spPr>
          <a:xfrm>
            <a:off x="838200" y="959168"/>
            <a:ext cx="10515600" cy="5492115"/>
          </a:xfrm>
        </p:spPr>
        <p:txBody>
          <a:bodyPr>
            <a:normAutofit/>
          </a:bodyPr>
          <a:lstStyle/>
          <a:p>
            <a:r>
              <a:rPr lang="en-US" dirty="0"/>
              <a:t>A minimum spanning tree is ST-1 with the weight of 10</a:t>
            </a:r>
          </a:p>
        </p:txBody>
      </p:sp>
    </p:spTree>
    <p:extLst>
      <p:ext uri="{BB962C8B-B14F-4D97-AF65-F5344CB8AC3E}">
        <p14:creationId xmlns:p14="http://schemas.microsoft.com/office/powerpoint/2010/main" val="3778013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5BC35D-E349-31A7-C6C8-AE5138882DA1}"/>
              </a:ext>
            </a:extLst>
          </p:cNvPr>
          <p:cNvPicPr>
            <a:picLocks noChangeAspect="1"/>
          </p:cNvPicPr>
          <p:nvPr/>
        </p:nvPicPr>
        <p:blipFill>
          <a:blip r:embed="rId2"/>
          <a:stretch>
            <a:fillRect/>
          </a:stretch>
        </p:blipFill>
        <p:spPr>
          <a:xfrm>
            <a:off x="1463515" y="1673659"/>
            <a:ext cx="9264969" cy="4297700"/>
          </a:xfrm>
          <a:prstGeom prst="rect">
            <a:avLst/>
          </a:prstGeom>
        </p:spPr>
      </p:pic>
      <p:sp>
        <p:nvSpPr>
          <p:cNvPr id="6" name="Title 1">
            <a:extLst>
              <a:ext uri="{FF2B5EF4-FFF2-40B4-BE49-F238E27FC236}">
                <a16:creationId xmlns:a16="http://schemas.microsoft.com/office/drawing/2014/main" id="{190F0504-82CB-6AAA-BA95-F7437115D88B}"/>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Minimum Spanning Tree</a:t>
            </a:r>
          </a:p>
        </p:txBody>
      </p:sp>
      <p:sp>
        <p:nvSpPr>
          <p:cNvPr id="7" name="Content Placeholder 2">
            <a:extLst>
              <a:ext uri="{FF2B5EF4-FFF2-40B4-BE49-F238E27FC236}">
                <a16:creationId xmlns:a16="http://schemas.microsoft.com/office/drawing/2014/main" id="{7AC95CD5-A818-B4C7-CC4F-0BFFBDE5E4A3}"/>
              </a:ext>
            </a:extLst>
          </p:cNvPr>
          <p:cNvSpPr>
            <a:spLocks noGrp="1"/>
          </p:cNvSpPr>
          <p:nvPr>
            <p:ph idx="1"/>
          </p:nvPr>
        </p:nvSpPr>
        <p:spPr>
          <a:xfrm>
            <a:off x="838200" y="959168"/>
            <a:ext cx="10515600" cy="5492115"/>
          </a:xfrm>
        </p:spPr>
        <p:txBody>
          <a:bodyPr>
            <a:normAutofit/>
          </a:bodyPr>
          <a:lstStyle/>
          <a:p>
            <a:r>
              <a:rPr lang="en-US" dirty="0"/>
              <a:t>There is a possibility of more than 1 Minimum Spanning tree.</a:t>
            </a:r>
          </a:p>
        </p:txBody>
      </p:sp>
    </p:spTree>
    <p:extLst>
      <p:ext uri="{BB962C8B-B14F-4D97-AF65-F5344CB8AC3E}">
        <p14:creationId xmlns:p14="http://schemas.microsoft.com/office/powerpoint/2010/main" val="34995462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Application of a Spanning Tree</a:t>
            </a:r>
          </a:p>
        </p:txBody>
      </p:sp>
      <p:sp>
        <p:nvSpPr>
          <p:cNvPr id="3" name="Content Placeholder 2">
            <a:extLst>
              <a:ext uri="{FF2B5EF4-FFF2-40B4-BE49-F238E27FC236}">
                <a16:creationId xmlns:a16="http://schemas.microsoft.com/office/drawing/2014/main" id="{9A5A1E40-1DC9-CD0E-2961-92E8FF9B280A}"/>
              </a:ext>
            </a:extLst>
          </p:cNvPr>
          <p:cNvSpPr>
            <a:spLocks noGrp="1"/>
          </p:cNvSpPr>
          <p:nvPr>
            <p:ph idx="1"/>
          </p:nvPr>
        </p:nvSpPr>
        <p:spPr>
          <a:xfrm>
            <a:off x="838200" y="959168"/>
            <a:ext cx="10515600" cy="5492115"/>
          </a:xfrm>
        </p:spPr>
        <p:txBody>
          <a:bodyPr>
            <a:normAutofit/>
          </a:bodyPr>
          <a:lstStyle/>
          <a:p>
            <a:pPr marL="514350" indent="-514350">
              <a:buFont typeface="+mj-lt"/>
              <a:buAutoNum type="arabicPeriod"/>
            </a:pPr>
            <a:r>
              <a:rPr lang="en-US" dirty="0"/>
              <a:t>Telecommunication Network Building: If we want to develop a telecommunication network for the entire city, a basic naive approach will be more expensive. </a:t>
            </a:r>
          </a:p>
          <a:p>
            <a:pPr marL="514350" indent="-514350">
              <a:buFont typeface="+mj-lt"/>
              <a:buAutoNum type="arabicPeriod"/>
            </a:pPr>
            <a:r>
              <a:rPr lang="en-US" dirty="0"/>
              <a:t>Constructing Highways or Railroads: For constructing highways or railroads the Minimum Spanning Tree approach is utilized everywhere. </a:t>
            </a:r>
          </a:p>
          <a:p>
            <a:pPr lvl="1"/>
            <a:r>
              <a:rPr lang="en-US" dirty="0"/>
              <a:t>Given the possible routes between two cities, MST technique provides you with the optimal route.</a:t>
            </a:r>
          </a:p>
          <a:p>
            <a:pPr lvl="1"/>
            <a:r>
              <a:rPr lang="en-US" dirty="0"/>
              <a:t>Basically, the algorithm treats the cities as the vertices and paths joining them as edges to create a subtree that will make the route fully connected and cost efficient.</a:t>
            </a:r>
          </a:p>
        </p:txBody>
      </p:sp>
    </p:spTree>
    <p:extLst>
      <p:ext uri="{BB962C8B-B14F-4D97-AF65-F5344CB8AC3E}">
        <p14:creationId xmlns:p14="http://schemas.microsoft.com/office/powerpoint/2010/main" val="20562319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Prim’s Algorithm</a:t>
            </a:r>
          </a:p>
        </p:txBody>
      </p:sp>
      <p:sp>
        <p:nvSpPr>
          <p:cNvPr id="3" name="Content Placeholder 2">
            <a:extLst>
              <a:ext uri="{FF2B5EF4-FFF2-40B4-BE49-F238E27FC236}">
                <a16:creationId xmlns:a16="http://schemas.microsoft.com/office/drawing/2014/main" id="{9A5A1E40-1DC9-CD0E-2961-92E8FF9B280A}"/>
              </a:ext>
            </a:extLst>
          </p:cNvPr>
          <p:cNvSpPr>
            <a:spLocks noGrp="1"/>
          </p:cNvSpPr>
          <p:nvPr>
            <p:ph idx="1"/>
          </p:nvPr>
        </p:nvSpPr>
        <p:spPr>
          <a:xfrm>
            <a:off x="838200" y="959168"/>
            <a:ext cx="10515600" cy="5492115"/>
          </a:xfrm>
        </p:spPr>
        <p:txBody>
          <a:bodyPr>
            <a:normAutofit/>
          </a:bodyPr>
          <a:lstStyle/>
          <a:p>
            <a:r>
              <a:rPr lang="en-US" dirty="0"/>
              <a:t>Prim's Algorithm is a greedy algorithm that is used to find the minimum spanning tree from a graph. </a:t>
            </a:r>
          </a:p>
          <a:p>
            <a:r>
              <a:rPr lang="en-US" dirty="0"/>
              <a:t>Prim's algorithm finds the subset of edges that includes every vertex of the graph such that the sum of the weights of the edges can be minimized.</a:t>
            </a:r>
          </a:p>
          <a:p>
            <a:endParaRPr lang="en-US" dirty="0"/>
          </a:p>
          <a:p>
            <a:r>
              <a:rPr lang="en-US" dirty="0"/>
              <a:t>Prim's algorithm starts with the single node and explores all the adjacent nodes with all the connecting edges at every step. </a:t>
            </a:r>
          </a:p>
          <a:p>
            <a:r>
              <a:rPr lang="en-US" dirty="0"/>
              <a:t>The edges with the minimal weights causing no cycles in the graph got selected.</a:t>
            </a:r>
          </a:p>
        </p:txBody>
      </p:sp>
    </p:spTree>
    <p:extLst>
      <p:ext uri="{BB962C8B-B14F-4D97-AF65-F5344CB8AC3E}">
        <p14:creationId xmlns:p14="http://schemas.microsoft.com/office/powerpoint/2010/main" val="2268238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Prim’s Algorithm</a:t>
            </a:r>
          </a:p>
        </p:txBody>
      </p:sp>
      <p:sp>
        <p:nvSpPr>
          <p:cNvPr id="3" name="Content Placeholder 2">
            <a:extLst>
              <a:ext uri="{FF2B5EF4-FFF2-40B4-BE49-F238E27FC236}">
                <a16:creationId xmlns:a16="http://schemas.microsoft.com/office/drawing/2014/main" id="{9A5A1E40-1DC9-CD0E-2961-92E8FF9B280A}"/>
              </a:ext>
            </a:extLst>
          </p:cNvPr>
          <p:cNvSpPr>
            <a:spLocks noGrp="1"/>
          </p:cNvSpPr>
          <p:nvPr>
            <p:ph idx="1"/>
          </p:nvPr>
        </p:nvSpPr>
        <p:spPr>
          <a:xfrm>
            <a:off x="838200" y="959168"/>
            <a:ext cx="10515600" cy="5492115"/>
          </a:xfrm>
        </p:spPr>
        <p:txBody>
          <a:bodyPr>
            <a:normAutofit/>
          </a:bodyPr>
          <a:lstStyle/>
          <a:p>
            <a:r>
              <a:rPr lang="en-US" dirty="0"/>
              <a:t>To implement the prim's algorithm following are the steps.</a:t>
            </a:r>
          </a:p>
          <a:p>
            <a:endParaRPr lang="en-US" dirty="0"/>
          </a:p>
          <a:p>
            <a:pPr marL="514350" indent="-514350">
              <a:buFont typeface="+mj-lt"/>
              <a:buAutoNum type="arabicPeriod"/>
            </a:pPr>
            <a:r>
              <a:rPr lang="en-US" dirty="0"/>
              <a:t>First, we have to initialize an MST with the randomly chosen vertex.</a:t>
            </a:r>
          </a:p>
          <a:p>
            <a:pPr marL="514350" indent="-514350">
              <a:buFont typeface="+mj-lt"/>
              <a:buAutoNum type="arabicPeriod"/>
            </a:pPr>
            <a:r>
              <a:rPr lang="en-US" dirty="0"/>
              <a:t>Now, we have to find all the edges that connect the tree in the above step with the new vertices. From the edges found, select the minimum edge and add it to the tree.</a:t>
            </a:r>
          </a:p>
          <a:p>
            <a:pPr marL="514350" indent="-514350">
              <a:buFont typeface="+mj-lt"/>
              <a:buAutoNum type="arabicPeriod"/>
            </a:pPr>
            <a:r>
              <a:rPr lang="en-US" dirty="0"/>
              <a:t>Repeat step 2 until the minimum spanning tree is formed.</a:t>
            </a:r>
          </a:p>
        </p:txBody>
      </p:sp>
    </p:spTree>
    <p:extLst>
      <p:ext uri="{BB962C8B-B14F-4D97-AF65-F5344CB8AC3E}">
        <p14:creationId xmlns:p14="http://schemas.microsoft.com/office/powerpoint/2010/main" val="2695520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b="1" u="sng"/>
              <a:t>Terminologies</a:t>
            </a:r>
            <a:endParaRPr lang="en-US" u="sng" dirty="0"/>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415441"/>
            <a:ext cx="4147159" cy="5077433"/>
          </a:xfrm>
        </p:spPr>
        <p:txBody>
          <a:bodyPr/>
          <a:lstStyle/>
          <a:p>
            <a:r>
              <a:rPr lang="en-US" dirty="0"/>
              <a:t>Vertex</a:t>
            </a:r>
          </a:p>
          <a:p>
            <a:r>
              <a:rPr lang="en-US" dirty="0"/>
              <a:t>Edge</a:t>
            </a:r>
          </a:p>
          <a:p>
            <a:r>
              <a:rPr lang="en-US" dirty="0"/>
              <a:t>Adjacent Node</a:t>
            </a:r>
          </a:p>
          <a:p>
            <a:r>
              <a:rPr lang="en-US" dirty="0"/>
              <a:t>Degree of the Node</a:t>
            </a:r>
          </a:p>
          <a:p>
            <a:r>
              <a:rPr lang="en-US" dirty="0"/>
              <a:t>Path</a:t>
            </a:r>
          </a:p>
          <a:p>
            <a:r>
              <a:rPr lang="en-US" dirty="0"/>
              <a:t>Closed Path</a:t>
            </a:r>
          </a:p>
          <a:p>
            <a:r>
              <a:rPr lang="en-US" dirty="0"/>
              <a:t>Simple Path</a:t>
            </a:r>
          </a:p>
          <a:p>
            <a:endParaRPr lang="en-US" dirty="0"/>
          </a:p>
          <a:p>
            <a:endParaRPr lang="en-US" dirty="0"/>
          </a:p>
          <a:p>
            <a:endParaRPr lang="en-US" dirty="0"/>
          </a:p>
        </p:txBody>
      </p:sp>
      <p:sp>
        <p:nvSpPr>
          <p:cNvPr id="4" name="Content Placeholder 2">
            <a:extLst>
              <a:ext uri="{FF2B5EF4-FFF2-40B4-BE49-F238E27FC236}">
                <a16:creationId xmlns:a16="http://schemas.microsoft.com/office/drawing/2014/main" id="{38107874-514B-0B5E-AB21-6850F5D69746}"/>
              </a:ext>
            </a:extLst>
          </p:cNvPr>
          <p:cNvSpPr txBox="1">
            <a:spLocks/>
          </p:cNvSpPr>
          <p:nvPr/>
        </p:nvSpPr>
        <p:spPr>
          <a:xfrm>
            <a:off x="5596528" y="1415440"/>
            <a:ext cx="4147158" cy="5077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Cycle</a:t>
            </a:r>
          </a:p>
          <a:p>
            <a:r>
              <a:rPr lang="en-US" dirty="0"/>
              <a:t>Connected Graph</a:t>
            </a:r>
          </a:p>
          <a:p>
            <a:r>
              <a:rPr lang="en-US" dirty="0"/>
              <a:t>Complete Graph</a:t>
            </a:r>
          </a:p>
          <a:p>
            <a:r>
              <a:rPr lang="en-US" dirty="0"/>
              <a:t>Weighted Graph</a:t>
            </a:r>
          </a:p>
          <a:p>
            <a:r>
              <a:rPr lang="en-US" dirty="0"/>
              <a:t>Diagraph</a:t>
            </a:r>
          </a:p>
          <a:p>
            <a:endParaRPr lang="en-US" dirty="0"/>
          </a:p>
          <a:p>
            <a:endParaRPr lang="en-US" dirty="0"/>
          </a:p>
          <a:p>
            <a:endParaRPr lang="en-US" dirty="0"/>
          </a:p>
        </p:txBody>
      </p:sp>
    </p:spTree>
    <p:extLst>
      <p:ext uri="{BB962C8B-B14F-4D97-AF65-F5344CB8AC3E}">
        <p14:creationId xmlns:p14="http://schemas.microsoft.com/office/powerpoint/2010/main" val="26512685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Prims Algorithm</a:t>
            </a:r>
          </a:p>
        </p:txBody>
      </p:sp>
      <p:pic>
        <p:nvPicPr>
          <p:cNvPr id="5" name="Content Placeholder 4">
            <a:extLst>
              <a:ext uri="{FF2B5EF4-FFF2-40B4-BE49-F238E27FC236}">
                <a16:creationId xmlns:a16="http://schemas.microsoft.com/office/drawing/2014/main" id="{379E8853-1B55-8529-D4E8-29BC02DD1C45}"/>
              </a:ext>
            </a:extLst>
          </p:cNvPr>
          <p:cNvPicPr>
            <a:picLocks noGrp="1" noChangeAspect="1"/>
          </p:cNvPicPr>
          <p:nvPr>
            <p:ph idx="1"/>
          </p:nvPr>
        </p:nvPicPr>
        <p:blipFill>
          <a:blip r:embed="rId2"/>
          <a:stretch>
            <a:fillRect/>
          </a:stretch>
        </p:blipFill>
        <p:spPr>
          <a:xfrm>
            <a:off x="2181497" y="1345474"/>
            <a:ext cx="7482023" cy="3953053"/>
          </a:xfrm>
        </p:spPr>
      </p:pic>
    </p:spTree>
    <p:extLst>
      <p:ext uri="{BB962C8B-B14F-4D97-AF65-F5344CB8AC3E}">
        <p14:creationId xmlns:p14="http://schemas.microsoft.com/office/powerpoint/2010/main" val="2688589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Prims Algorithm</a:t>
            </a:r>
          </a:p>
        </p:txBody>
      </p:sp>
      <p:grpSp>
        <p:nvGrpSpPr>
          <p:cNvPr id="12" name="Group 11">
            <a:extLst>
              <a:ext uri="{FF2B5EF4-FFF2-40B4-BE49-F238E27FC236}">
                <a16:creationId xmlns:a16="http://schemas.microsoft.com/office/drawing/2014/main" id="{BC327061-DB53-3740-2925-4A191BA38FF8}"/>
              </a:ext>
            </a:extLst>
          </p:cNvPr>
          <p:cNvGrpSpPr/>
          <p:nvPr/>
        </p:nvGrpSpPr>
        <p:grpSpPr>
          <a:xfrm>
            <a:off x="838200" y="1156879"/>
            <a:ext cx="8250285" cy="1885406"/>
            <a:chOff x="1464128" y="1287508"/>
            <a:chExt cx="8250285" cy="1885406"/>
          </a:xfrm>
        </p:grpSpPr>
        <p:pic>
          <p:nvPicPr>
            <p:cNvPr id="9" name="Picture 8">
              <a:extLst>
                <a:ext uri="{FF2B5EF4-FFF2-40B4-BE49-F238E27FC236}">
                  <a16:creationId xmlns:a16="http://schemas.microsoft.com/office/drawing/2014/main" id="{B7BAFF18-A1C9-70E6-8F84-9915698EBDCE}"/>
                </a:ext>
              </a:extLst>
            </p:cNvPr>
            <p:cNvPicPr>
              <a:picLocks noChangeAspect="1"/>
            </p:cNvPicPr>
            <p:nvPr/>
          </p:nvPicPr>
          <p:blipFill>
            <a:blip r:embed="rId2"/>
            <a:stretch>
              <a:fillRect/>
            </a:stretch>
          </p:blipFill>
          <p:spPr>
            <a:xfrm>
              <a:off x="1464128" y="1287508"/>
              <a:ext cx="8250285" cy="475978"/>
            </a:xfrm>
            <a:prstGeom prst="rect">
              <a:avLst/>
            </a:prstGeom>
          </p:spPr>
        </p:pic>
        <p:pic>
          <p:nvPicPr>
            <p:cNvPr id="11" name="Picture 10">
              <a:extLst>
                <a:ext uri="{FF2B5EF4-FFF2-40B4-BE49-F238E27FC236}">
                  <a16:creationId xmlns:a16="http://schemas.microsoft.com/office/drawing/2014/main" id="{14C1CD9A-0C5E-8525-BC05-5C7700635D70}"/>
                </a:ext>
              </a:extLst>
            </p:cNvPr>
            <p:cNvPicPr>
              <a:picLocks noChangeAspect="1"/>
            </p:cNvPicPr>
            <p:nvPr/>
          </p:nvPicPr>
          <p:blipFill>
            <a:blip r:embed="rId3"/>
            <a:stretch>
              <a:fillRect/>
            </a:stretch>
          </p:blipFill>
          <p:spPr>
            <a:xfrm>
              <a:off x="1464128" y="1934664"/>
              <a:ext cx="1304925" cy="1238250"/>
            </a:xfrm>
            <a:prstGeom prst="rect">
              <a:avLst/>
            </a:prstGeom>
          </p:spPr>
        </p:pic>
      </p:grpSp>
      <p:grpSp>
        <p:nvGrpSpPr>
          <p:cNvPr id="19" name="Group 18">
            <a:extLst>
              <a:ext uri="{FF2B5EF4-FFF2-40B4-BE49-F238E27FC236}">
                <a16:creationId xmlns:a16="http://schemas.microsoft.com/office/drawing/2014/main" id="{4AE17BEE-D92A-5D9A-85DD-CDF8BC27F47F}"/>
              </a:ext>
            </a:extLst>
          </p:cNvPr>
          <p:cNvGrpSpPr/>
          <p:nvPr/>
        </p:nvGrpSpPr>
        <p:grpSpPr>
          <a:xfrm>
            <a:off x="838200" y="3112431"/>
            <a:ext cx="10515600" cy="3406985"/>
            <a:chOff x="838200" y="3112431"/>
            <a:chExt cx="10515600" cy="3406985"/>
          </a:xfrm>
        </p:grpSpPr>
        <p:pic>
          <p:nvPicPr>
            <p:cNvPr id="16" name="Picture 15">
              <a:extLst>
                <a:ext uri="{FF2B5EF4-FFF2-40B4-BE49-F238E27FC236}">
                  <a16:creationId xmlns:a16="http://schemas.microsoft.com/office/drawing/2014/main" id="{2C30572C-9EE7-3CA0-7405-A86C121761CF}"/>
                </a:ext>
              </a:extLst>
            </p:cNvPr>
            <p:cNvPicPr>
              <a:picLocks noChangeAspect="1"/>
            </p:cNvPicPr>
            <p:nvPr/>
          </p:nvPicPr>
          <p:blipFill>
            <a:blip r:embed="rId4"/>
            <a:stretch>
              <a:fillRect/>
            </a:stretch>
          </p:blipFill>
          <p:spPr>
            <a:xfrm>
              <a:off x="838200" y="3112431"/>
              <a:ext cx="10515600" cy="1063835"/>
            </a:xfrm>
            <a:prstGeom prst="rect">
              <a:avLst/>
            </a:prstGeom>
          </p:spPr>
        </p:pic>
        <p:pic>
          <p:nvPicPr>
            <p:cNvPr id="18" name="Picture 17">
              <a:extLst>
                <a:ext uri="{FF2B5EF4-FFF2-40B4-BE49-F238E27FC236}">
                  <a16:creationId xmlns:a16="http://schemas.microsoft.com/office/drawing/2014/main" id="{E955610A-2CA0-FB80-2A15-EA46792493EC}"/>
                </a:ext>
              </a:extLst>
            </p:cNvPr>
            <p:cNvPicPr>
              <a:picLocks noChangeAspect="1"/>
            </p:cNvPicPr>
            <p:nvPr/>
          </p:nvPicPr>
          <p:blipFill>
            <a:blip r:embed="rId5"/>
            <a:stretch>
              <a:fillRect/>
            </a:stretch>
          </p:blipFill>
          <p:spPr>
            <a:xfrm>
              <a:off x="928687" y="4176266"/>
              <a:ext cx="2428875" cy="2343150"/>
            </a:xfrm>
            <a:prstGeom prst="rect">
              <a:avLst/>
            </a:prstGeom>
          </p:spPr>
        </p:pic>
      </p:grpSp>
    </p:spTree>
    <p:extLst>
      <p:ext uri="{BB962C8B-B14F-4D97-AF65-F5344CB8AC3E}">
        <p14:creationId xmlns:p14="http://schemas.microsoft.com/office/powerpoint/2010/main" val="9320821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Prims Algorithm</a:t>
            </a:r>
          </a:p>
        </p:txBody>
      </p:sp>
      <p:grpSp>
        <p:nvGrpSpPr>
          <p:cNvPr id="10" name="Group 9">
            <a:extLst>
              <a:ext uri="{FF2B5EF4-FFF2-40B4-BE49-F238E27FC236}">
                <a16:creationId xmlns:a16="http://schemas.microsoft.com/office/drawing/2014/main" id="{B20DFAB6-D59A-CD7C-8506-E3F558D556F4}"/>
              </a:ext>
            </a:extLst>
          </p:cNvPr>
          <p:cNvGrpSpPr/>
          <p:nvPr/>
        </p:nvGrpSpPr>
        <p:grpSpPr>
          <a:xfrm>
            <a:off x="838199" y="841194"/>
            <a:ext cx="10278291" cy="2887300"/>
            <a:chOff x="838200" y="959168"/>
            <a:chExt cx="10931434" cy="2887300"/>
          </a:xfrm>
        </p:grpSpPr>
        <p:pic>
          <p:nvPicPr>
            <p:cNvPr id="7" name="Picture 6">
              <a:extLst>
                <a:ext uri="{FF2B5EF4-FFF2-40B4-BE49-F238E27FC236}">
                  <a16:creationId xmlns:a16="http://schemas.microsoft.com/office/drawing/2014/main" id="{5B1F51B6-CF3C-0DE5-3576-06442AE76AC0}"/>
                </a:ext>
              </a:extLst>
            </p:cNvPr>
            <p:cNvPicPr>
              <a:picLocks noChangeAspect="1"/>
            </p:cNvPicPr>
            <p:nvPr/>
          </p:nvPicPr>
          <p:blipFill>
            <a:blip r:embed="rId2"/>
            <a:stretch>
              <a:fillRect/>
            </a:stretch>
          </p:blipFill>
          <p:spPr>
            <a:xfrm>
              <a:off x="838200" y="959168"/>
              <a:ext cx="10931434" cy="1014551"/>
            </a:xfrm>
            <a:prstGeom prst="rect">
              <a:avLst/>
            </a:prstGeom>
          </p:spPr>
        </p:pic>
        <p:pic>
          <p:nvPicPr>
            <p:cNvPr id="9" name="Picture 8">
              <a:extLst>
                <a:ext uri="{FF2B5EF4-FFF2-40B4-BE49-F238E27FC236}">
                  <a16:creationId xmlns:a16="http://schemas.microsoft.com/office/drawing/2014/main" id="{12A5C561-49EC-631F-F73A-FD969AAE4C86}"/>
                </a:ext>
              </a:extLst>
            </p:cNvPr>
            <p:cNvPicPr>
              <a:picLocks noChangeAspect="1"/>
            </p:cNvPicPr>
            <p:nvPr/>
          </p:nvPicPr>
          <p:blipFill>
            <a:blip r:embed="rId3"/>
            <a:stretch>
              <a:fillRect/>
            </a:stretch>
          </p:blipFill>
          <p:spPr>
            <a:xfrm>
              <a:off x="4486275" y="1722393"/>
              <a:ext cx="3219450" cy="2124075"/>
            </a:xfrm>
            <a:prstGeom prst="rect">
              <a:avLst/>
            </a:prstGeom>
          </p:spPr>
        </p:pic>
      </p:grpSp>
      <p:grpSp>
        <p:nvGrpSpPr>
          <p:cNvPr id="15" name="Group 14">
            <a:extLst>
              <a:ext uri="{FF2B5EF4-FFF2-40B4-BE49-F238E27FC236}">
                <a16:creationId xmlns:a16="http://schemas.microsoft.com/office/drawing/2014/main" id="{A85D9902-D82F-708C-5120-D0183F8673EA}"/>
              </a:ext>
            </a:extLst>
          </p:cNvPr>
          <p:cNvGrpSpPr/>
          <p:nvPr/>
        </p:nvGrpSpPr>
        <p:grpSpPr>
          <a:xfrm>
            <a:off x="838199" y="3924911"/>
            <a:ext cx="5899378" cy="2657339"/>
            <a:chOff x="838199" y="4065134"/>
            <a:chExt cx="5899378" cy="2657339"/>
          </a:xfrm>
        </p:grpSpPr>
        <p:pic>
          <p:nvPicPr>
            <p:cNvPr id="12" name="Picture 11">
              <a:extLst>
                <a:ext uri="{FF2B5EF4-FFF2-40B4-BE49-F238E27FC236}">
                  <a16:creationId xmlns:a16="http://schemas.microsoft.com/office/drawing/2014/main" id="{41D7CDF5-5650-8330-481D-917051C076F7}"/>
                </a:ext>
              </a:extLst>
            </p:cNvPr>
            <p:cNvPicPr>
              <a:picLocks noChangeAspect="1"/>
            </p:cNvPicPr>
            <p:nvPr/>
          </p:nvPicPr>
          <p:blipFill>
            <a:blip r:embed="rId4"/>
            <a:stretch>
              <a:fillRect/>
            </a:stretch>
          </p:blipFill>
          <p:spPr>
            <a:xfrm>
              <a:off x="838199" y="4065134"/>
              <a:ext cx="5058935" cy="428489"/>
            </a:xfrm>
            <a:prstGeom prst="rect">
              <a:avLst/>
            </a:prstGeom>
          </p:spPr>
        </p:pic>
        <p:pic>
          <p:nvPicPr>
            <p:cNvPr id="14" name="Picture 13">
              <a:extLst>
                <a:ext uri="{FF2B5EF4-FFF2-40B4-BE49-F238E27FC236}">
                  <a16:creationId xmlns:a16="http://schemas.microsoft.com/office/drawing/2014/main" id="{66838938-1DE6-F0C8-A598-17007F7FE86E}"/>
                </a:ext>
              </a:extLst>
            </p:cNvPr>
            <p:cNvPicPr>
              <a:picLocks noChangeAspect="1"/>
            </p:cNvPicPr>
            <p:nvPr/>
          </p:nvPicPr>
          <p:blipFill>
            <a:blip r:embed="rId5"/>
            <a:stretch>
              <a:fillRect/>
            </a:stretch>
          </p:blipFill>
          <p:spPr>
            <a:xfrm>
              <a:off x="2841852" y="4493623"/>
              <a:ext cx="3895725" cy="2228850"/>
            </a:xfrm>
            <a:prstGeom prst="rect">
              <a:avLst/>
            </a:prstGeom>
          </p:spPr>
        </p:pic>
      </p:grpSp>
    </p:spTree>
    <p:extLst>
      <p:ext uri="{BB962C8B-B14F-4D97-AF65-F5344CB8AC3E}">
        <p14:creationId xmlns:p14="http://schemas.microsoft.com/office/powerpoint/2010/main" val="40773199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Prims Algorithm</a:t>
            </a:r>
          </a:p>
        </p:txBody>
      </p:sp>
      <p:pic>
        <p:nvPicPr>
          <p:cNvPr id="7" name="Picture 6">
            <a:extLst>
              <a:ext uri="{FF2B5EF4-FFF2-40B4-BE49-F238E27FC236}">
                <a16:creationId xmlns:a16="http://schemas.microsoft.com/office/drawing/2014/main" id="{765539AF-DAF6-865A-489F-D025C3E0DC97}"/>
              </a:ext>
            </a:extLst>
          </p:cNvPr>
          <p:cNvPicPr>
            <a:picLocks noChangeAspect="1"/>
          </p:cNvPicPr>
          <p:nvPr/>
        </p:nvPicPr>
        <p:blipFill>
          <a:blip r:embed="rId2"/>
          <a:stretch>
            <a:fillRect/>
          </a:stretch>
        </p:blipFill>
        <p:spPr>
          <a:xfrm>
            <a:off x="997946" y="959168"/>
            <a:ext cx="9556843" cy="3331171"/>
          </a:xfrm>
          <a:prstGeom prst="rect">
            <a:avLst/>
          </a:prstGeom>
        </p:spPr>
      </p:pic>
      <p:sp>
        <p:nvSpPr>
          <p:cNvPr id="8" name="Content Placeholder 2">
            <a:extLst>
              <a:ext uri="{FF2B5EF4-FFF2-40B4-BE49-F238E27FC236}">
                <a16:creationId xmlns:a16="http://schemas.microsoft.com/office/drawing/2014/main" id="{C7990B3D-CA62-771B-FE4F-8A090D98B705}"/>
              </a:ext>
            </a:extLst>
          </p:cNvPr>
          <p:cNvSpPr>
            <a:spLocks noGrp="1"/>
          </p:cNvSpPr>
          <p:nvPr>
            <p:ph idx="1"/>
          </p:nvPr>
        </p:nvSpPr>
        <p:spPr>
          <a:xfrm>
            <a:off x="838200" y="4650377"/>
            <a:ext cx="10515600" cy="1800906"/>
          </a:xfrm>
        </p:spPr>
        <p:txBody>
          <a:bodyPr>
            <a:normAutofit/>
          </a:bodyPr>
          <a:lstStyle/>
          <a:p>
            <a:r>
              <a:rPr lang="en-US" dirty="0"/>
              <a:t>So, the graph produced in step 5 is the minimum spanning tree of the given graph. The cost of the MST is given below -</a:t>
            </a:r>
          </a:p>
          <a:p>
            <a:r>
              <a:rPr lang="en-US" dirty="0"/>
              <a:t>Cost of MST = 4 + 2 + 1 + 3 = 10 units.</a:t>
            </a:r>
          </a:p>
        </p:txBody>
      </p:sp>
    </p:spTree>
    <p:extLst>
      <p:ext uri="{BB962C8B-B14F-4D97-AF65-F5344CB8AC3E}">
        <p14:creationId xmlns:p14="http://schemas.microsoft.com/office/powerpoint/2010/main" val="1731560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Kruskal's Algorithm</a:t>
            </a:r>
          </a:p>
        </p:txBody>
      </p:sp>
      <p:sp>
        <p:nvSpPr>
          <p:cNvPr id="3" name="Content Placeholder 2">
            <a:extLst>
              <a:ext uri="{FF2B5EF4-FFF2-40B4-BE49-F238E27FC236}">
                <a16:creationId xmlns:a16="http://schemas.microsoft.com/office/drawing/2014/main" id="{9A5A1E40-1DC9-CD0E-2961-92E8FF9B280A}"/>
              </a:ext>
            </a:extLst>
          </p:cNvPr>
          <p:cNvSpPr>
            <a:spLocks noGrp="1"/>
          </p:cNvSpPr>
          <p:nvPr>
            <p:ph idx="1"/>
          </p:nvPr>
        </p:nvSpPr>
        <p:spPr>
          <a:xfrm>
            <a:off x="838200" y="959168"/>
            <a:ext cx="10515600" cy="5492115"/>
          </a:xfrm>
        </p:spPr>
        <p:txBody>
          <a:bodyPr>
            <a:normAutofit/>
          </a:bodyPr>
          <a:lstStyle/>
          <a:p>
            <a:r>
              <a:rPr lang="en-US" dirty="0"/>
              <a:t>It is used to find the minimum spanning tree for a connected weighted graph. </a:t>
            </a:r>
          </a:p>
          <a:p>
            <a:r>
              <a:rPr lang="en-US" dirty="0"/>
              <a:t>The main target of the algorithm is to find the subset of edges by using which we can traverse every vertex of the graph. </a:t>
            </a:r>
          </a:p>
          <a:p>
            <a:r>
              <a:rPr lang="en-US" dirty="0"/>
              <a:t>It follows the greedy approach that finds an optimum solution at every stage instead of focusing on a global optimum.</a:t>
            </a:r>
          </a:p>
          <a:p>
            <a:pPr marL="0" indent="0">
              <a:buNone/>
            </a:pPr>
            <a:r>
              <a:rPr lang="en-US" dirty="0"/>
              <a:t>                      				OR</a:t>
            </a:r>
          </a:p>
          <a:p>
            <a:r>
              <a:rPr lang="en-US" dirty="0"/>
              <a:t>In Kruskal's algorithm, we start from edges with the lowest weight and keep adding the edges until the goal is reached.</a:t>
            </a:r>
          </a:p>
        </p:txBody>
      </p:sp>
    </p:spTree>
    <p:extLst>
      <p:ext uri="{BB962C8B-B14F-4D97-AF65-F5344CB8AC3E}">
        <p14:creationId xmlns:p14="http://schemas.microsoft.com/office/powerpoint/2010/main" val="4722034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Kruskal's Algorithm</a:t>
            </a:r>
          </a:p>
        </p:txBody>
      </p:sp>
      <p:sp>
        <p:nvSpPr>
          <p:cNvPr id="3" name="Content Placeholder 2">
            <a:extLst>
              <a:ext uri="{FF2B5EF4-FFF2-40B4-BE49-F238E27FC236}">
                <a16:creationId xmlns:a16="http://schemas.microsoft.com/office/drawing/2014/main" id="{9A5A1E40-1DC9-CD0E-2961-92E8FF9B280A}"/>
              </a:ext>
            </a:extLst>
          </p:cNvPr>
          <p:cNvSpPr>
            <a:spLocks noGrp="1"/>
          </p:cNvSpPr>
          <p:nvPr>
            <p:ph idx="1"/>
          </p:nvPr>
        </p:nvSpPr>
        <p:spPr>
          <a:xfrm>
            <a:off x="838200" y="959168"/>
            <a:ext cx="10515600" cy="5492115"/>
          </a:xfrm>
        </p:spPr>
        <p:txBody>
          <a:bodyPr>
            <a:normAutofit/>
          </a:bodyPr>
          <a:lstStyle/>
          <a:p>
            <a:r>
              <a:rPr lang="en-US" dirty="0"/>
              <a:t>It is used to find the minimum spanning tree for a connected weighted graph. </a:t>
            </a:r>
          </a:p>
          <a:p>
            <a:r>
              <a:rPr lang="en-US" dirty="0"/>
              <a:t>The main target of the algorithm is to find the subset of edges by using which we can traverse every vertex of the graph. </a:t>
            </a:r>
          </a:p>
          <a:p>
            <a:r>
              <a:rPr lang="en-US" dirty="0"/>
              <a:t>It follows the greedy approach that finds an optimum solution at every stage instead of focusing on a global optimum.</a:t>
            </a:r>
          </a:p>
          <a:p>
            <a:pPr marL="0" indent="0">
              <a:buNone/>
            </a:pPr>
            <a:r>
              <a:rPr lang="en-US" dirty="0"/>
              <a:t>                      				OR</a:t>
            </a:r>
          </a:p>
          <a:p>
            <a:r>
              <a:rPr lang="en-US" dirty="0"/>
              <a:t>In Kruskal's algorithm, we start from edges with the lowest weight and keep adding the edges until the goal is reached.</a:t>
            </a:r>
          </a:p>
        </p:txBody>
      </p:sp>
    </p:spTree>
    <p:extLst>
      <p:ext uri="{BB962C8B-B14F-4D97-AF65-F5344CB8AC3E}">
        <p14:creationId xmlns:p14="http://schemas.microsoft.com/office/powerpoint/2010/main" val="6173230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Kruskal's Algorithm</a:t>
            </a:r>
          </a:p>
        </p:txBody>
      </p:sp>
      <p:sp>
        <p:nvSpPr>
          <p:cNvPr id="3" name="Content Placeholder 2">
            <a:extLst>
              <a:ext uri="{FF2B5EF4-FFF2-40B4-BE49-F238E27FC236}">
                <a16:creationId xmlns:a16="http://schemas.microsoft.com/office/drawing/2014/main" id="{9A5A1E40-1DC9-CD0E-2961-92E8FF9B280A}"/>
              </a:ext>
            </a:extLst>
          </p:cNvPr>
          <p:cNvSpPr>
            <a:spLocks noGrp="1"/>
          </p:cNvSpPr>
          <p:nvPr>
            <p:ph idx="1"/>
          </p:nvPr>
        </p:nvSpPr>
        <p:spPr>
          <a:xfrm>
            <a:off x="838200" y="959168"/>
            <a:ext cx="10515600" cy="5492115"/>
          </a:xfrm>
        </p:spPr>
        <p:txBody>
          <a:bodyPr>
            <a:normAutofit/>
          </a:bodyPr>
          <a:lstStyle/>
          <a:p>
            <a:r>
              <a:rPr lang="en-US" dirty="0"/>
              <a:t>To implement the </a:t>
            </a:r>
            <a:r>
              <a:rPr lang="en-US" dirty="0" err="1"/>
              <a:t>kruskal's</a:t>
            </a:r>
            <a:r>
              <a:rPr lang="en-US" dirty="0"/>
              <a:t> algorithm following are the steps.</a:t>
            </a:r>
          </a:p>
          <a:p>
            <a:pPr marL="0" indent="0">
              <a:buNone/>
            </a:pPr>
            <a:endParaRPr lang="en-US" dirty="0"/>
          </a:p>
          <a:p>
            <a:pPr marL="514350" indent="-514350">
              <a:buFont typeface="+mj-lt"/>
              <a:buAutoNum type="arabicPeriod"/>
            </a:pPr>
            <a:r>
              <a:rPr lang="en-US" dirty="0"/>
              <a:t>First, sort all the edges from low weight to high.</a:t>
            </a:r>
          </a:p>
          <a:p>
            <a:pPr marL="514350" indent="-514350">
              <a:buFont typeface="+mj-lt"/>
              <a:buAutoNum type="arabicPeriod"/>
            </a:pPr>
            <a:r>
              <a:rPr lang="en-US" dirty="0"/>
              <a:t>Now, take the edge with the lowest weight and add it to the spanning tree. If the edge to be added creates a cycle, then reject the edge.</a:t>
            </a:r>
          </a:p>
          <a:p>
            <a:pPr marL="514350" indent="-514350">
              <a:buFont typeface="+mj-lt"/>
              <a:buAutoNum type="arabicPeriod"/>
            </a:pPr>
            <a:r>
              <a:rPr lang="en-US" dirty="0"/>
              <a:t>Continue to add the edges until we reach all vertices, and a minimum spanning tree is created.</a:t>
            </a:r>
          </a:p>
        </p:txBody>
      </p:sp>
    </p:spTree>
    <p:extLst>
      <p:ext uri="{BB962C8B-B14F-4D97-AF65-F5344CB8AC3E}">
        <p14:creationId xmlns:p14="http://schemas.microsoft.com/office/powerpoint/2010/main" val="23515048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Kruskal's Algorithm</a:t>
            </a:r>
          </a:p>
        </p:txBody>
      </p:sp>
      <p:sp>
        <p:nvSpPr>
          <p:cNvPr id="4" name="Content Placeholder 3">
            <a:extLst>
              <a:ext uri="{FF2B5EF4-FFF2-40B4-BE49-F238E27FC236}">
                <a16:creationId xmlns:a16="http://schemas.microsoft.com/office/drawing/2014/main" id="{768DBA3D-DED2-6ABF-3A6E-E43281B6C339}"/>
              </a:ext>
            </a:extLst>
          </p:cNvPr>
          <p:cNvSpPr>
            <a:spLocks noGrp="1"/>
          </p:cNvSpPr>
          <p:nvPr>
            <p:ph idx="1"/>
          </p:nvPr>
        </p:nvSpPr>
        <p:spPr>
          <a:xfrm>
            <a:off x="838200" y="959168"/>
            <a:ext cx="10515600" cy="5217795"/>
          </a:xfrm>
        </p:spPr>
        <p:txBody>
          <a:bodyPr/>
          <a:lstStyle/>
          <a:p>
            <a:r>
              <a:rPr lang="en-US" dirty="0"/>
              <a:t>Now, let's see the working of Kruskal's algorithm using an example. It will be easier to understand Kruskal's algorithm using an example.</a:t>
            </a:r>
          </a:p>
          <a:p>
            <a:r>
              <a:rPr lang="en-US" dirty="0"/>
              <a:t>Suppose a weighted graph is -</a:t>
            </a:r>
          </a:p>
          <a:p>
            <a:endParaRPr lang="en-US" dirty="0"/>
          </a:p>
        </p:txBody>
      </p:sp>
      <p:grpSp>
        <p:nvGrpSpPr>
          <p:cNvPr id="10" name="Group 9">
            <a:extLst>
              <a:ext uri="{FF2B5EF4-FFF2-40B4-BE49-F238E27FC236}">
                <a16:creationId xmlns:a16="http://schemas.microsoft.com/office/drawing/2014/main" id="{2BA88D21-0F04-CB85-D8EA-03BAF299EDE2}"/>
              </a:ext>
            </a:extLst>
          </p:cNvPr>
          <p:cNvGrpSpPr/>
          <p:nvPr/>
        </p:nvGrpSpPr>
        <p:grpSpPr>
          <a:xfrm>
            <a:off x="1671433" y="2416628"/>
            <a:ext cx="8849134" cy="4069012"/>
            <a:chOff x="2136729" y="2301240"/>
            <a:chExt cx="7343775" cy="3661886"/>
          </a:xfrm>
        </p:grpSpPr>
        <p:pic>
          <p:nvPicPr>
            <p:cNvPr id="7" name="Picture 6">
              <a:extLst>
                <a:ext uri="{FF2B5EF4-FFF2-40B4-BE49-F238E27FC236}">
                  <a16:creationId xmlns:a16="http://schemas.microsoft.com/office/drawing/2014/main" id="{66E3E6FF-6F9C-83CB-5668-F18E5164522C}"/>
                </a:ext>
              </a:extLst>
            </p:cNvPr>
            <p:cNvPicPr>
              <a:picLocks noChangeAspect="1"/>
            </p:cNvPicPr>
            <p:nvPr/>
          </p:nvPicPr>
          <p:blipFill>
            <a:blip r:embed="rId2"/>
            <a:stretch>
              <a:fillRect/>
            </a:stretch>
          </p:blipFill>
          <p:spPr>
            <a:xfrm>
              <a:off x="3522617" y="2301240"/>
              <a:ext cx="4572000" cy="2533650"/>
            </a:xfrm>
            <a:prstGeom prst="rect">
              <a:avLst/>
            </a:prstGeom>
          </p:spPr>
        </p:pic>
        <p:pic>
          <p:nvPicPr>
            <p:cNvPr id="9" name="Picture 8">
              <a:extLst>
                <a:ext uri="{FF2B5EF4-FFF2-40B4-BE49-F238E27FC236}">
                  <a16:creationId xmlns:a16="http://schemas.microsoft.com/office/drawing/2014/main" id="{58AE1B8E-185F-2058-8A2E-82B3B4B6CB33}"/>
                </a:ext>
              </a:extLst>
            </p:cNvPr>
            <p:cNvPicPr>
              <a:picLocks noChangeAspect="1"/>
            </p:cNvPicPr>
            <p:nvPr/>
          </p:nvPicPr>
          <p:blipFill>
            <a:blip r:embed="rId3"/>
            <a:stretch>
              <a:fillRect/>
            </a:stretch>
          </p:blipFill>
          <p:spPr>
            <a:xfrm>
              <a:off x="2136729" y="5048726"/>
              <a:ext cx="7343775" cy="914400"/>
            </a:xfrm>
            <a:prstGeom prst="rect">
              <a:avLst/>
            </a:prstGeom>
          </p:spPr>
        </p:pic>
      </p:grpSp>
    </p:spTree>
    <p:extLst>
      <p:ext uri="{BB962C8B-B14F-4D97-AF65-F5344CB8AC3E}">
        <p14:creationId xmlns:p14="http://schemas.microsoft.com/office/powerpoint/2010/main" val="1079805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Kruskal's Algorithm</a:t>
            </a:r>
          </a:p>
        </p:txBody>
      </p:sp>
      <p:sp>
        <p:nvSpPr>
          <p:cNvPr id="4" name="Content Placeholder 3">
            <a:extLst>
              <a:ext uri="{FF2B5EF4-FFF2-40B4-BE49-F238E27FC236}">
                <a16:creationId xmlns:a16="http://schemas.microsoft.com/office/drawing/2014/main" id="{768DBA3D-DED2-6ABF-3A6E-E43281B6C339}"/>
              </a:ext>
            </a:extLst>
          </p:cNvPr>
          <p:cNvSpPr>
            <a:spLocks noGrp="1"/>
          </p:cNvSpPr>
          <p:nvPr>
            <p:ph idx="1"/>
          </p:nvPr>
        </p:nvSpPr>
        <p:spPr>
          <a:xfrm>
            <a:off x="838200" y="959168"/>
            <a:ext cx="10515600" cy="5217795"/>
          </a:xfrm>
        </p:spPr>
        <p:txBody>
          <a:bodyPr/>
          <a:lstStyle/>
          <a:p>
            <a:r>
              <a:rPr lang="en-US" dirty="0"/>
              <a:t>Now, sort the edges given above in the ascending order of their weights.</a:t>
            </a:r>
          </a:p>
        </p:txBody>
      </p:sp>
      <p:grpSp>
        <p:nvGrpSpPr>
          <p:cNvPr id="6" name="Group 5">
            <a:extLst>
              <a:ext uri="{FF2B5EF4-FFF2-40B4-BE49-F238E27FC236}">
                <a16:creationId xmlns:a16="http://schemas.microsoft.com/office/drawing/2014/main" id="{41C307C8-549F-3941-1CBA-32F8F6CE6419}"/>
              </a:ext>
            </a:extLst>
          </p:cNvPr>
          <p:cNvGrpSpPr/>
          <p:nvPr/>
        </p:nvGrpSpPr>
        <p:grpSpPr>
          <a:xfrm>
            <a:off x="1671433" y="1644219"/>
            <a:ext cx="8849134" cy="5017838"/>
            <a:chOff x="1671433" y="1502228"/>
            <a:chExt cx="8849134" cy="5017838"/>
          </a:xfrm>
        </p:grpSpPr>
        <p:pic>
          <p:nvPicPr>
            <p:cNvPr id="7" name="Picture 6">
              <a:extLst>
                <a:ext uri="{FF2B5EF4-FFF2-40B4-BE49-F238E27FC236}">
                  <a16:creationId xmlns:a16="http://schemas.microsoft.com/office/drawing/2014/main" id="{66E3E6FF-6F9C-83CB-5668-F18E5164522C}"/>
                </a:ext>
              </a:extLst>
            </p:cNvPr>
            <p:cNvPicPr>
              <a:picLocks noChangeAspect="1"/>
            </p:cNvPicPr>
            <p:nvPr/>
          </p:nvPicPr>
          <p:blipFill>
            <a:blip r:embed="rId2"/>
            <a:stretch>
              <a:fillRect/>
            </a:stretch>
          </p:blipFill>
          <p:spPr>
            <a:xfrm>
              <a:off x="3341406" y="1502228"/>
              <a:ext cx="5509188" cy="2815339"/>
            </a:xfrm>
            <a:prstGeom prst="rect">
              <a:avLst/>
            </a:prstGeom>
          </p:spPr>
        </p:pic>
        <p:pic>
          <p:nvPicPr>
            <p:cNvPr id="9" name="Picture 8">
              <a:extLst>
                <a:ext uri="{FF2B5EF4-FFF2-40B4-BE49-F238E27FC236}">
                  <a16:creationId xmlns:a16="http://schemas.microsoft.com/office/drawing/2014/main" id="{58AE1B8E-185F-2058-8A2E-82B3B4B6CB33}"/>
                </a:ext>
              </a:extLst>
            </p:cNvPr>
            <p:cNvPicPr>
              <a:picLocks noChangeAspect="1"/>
            </p:cNvPicPr>
            <p:nvPr/>
          </p:nvPicPr>
          <p:blipFill>
            <a:blip r:embed="rId3"/>
            <a:stretch>
              <a:fillRect/>
            </a:stretch>
          </p:blipFill>
          <p:spPr>
            <a:xfrm>
              <a:off x="1671433" y="4352596"/>
              <a:ext cx="8849134" cy="1016062"/>
            </a:xfrm>
            <a:prstGeom prst="rect">
              <a:avLst/>
            </a:prstGeom>
          </p:spPr>
        </p:pic>
        <p:pic>
          <p:nvPicPr>
            <p:cNvPr id="5" name="Picture 4">
              <a:extLst>
                <a:ext uri="{FF2B5EF4-FFF2-40B4-BE49-F238E27FC236}">
                  <a16:creationId xmlns:a16="http://schemas.microsoft.com/office/drawing/2014/main" id="{FDBA8BFB-761B-4586-B399-C84F9B6E9340}"/>
                </a:ext>
              </a:extLst>
            </p:cNvPr>
            <p:cNvPicPr>
              <a:picLocks noChangeAspect="1"/>
            </p:cNvPicPr>
            <p:nvPr/>
          </p:nvPicPr>
          <p:blipFill>
            <a:blip r:embed="rId4"/>
            <a:stretch>
              <a:fillRect/>
            </a:stretch>
          </p:blipFill>
          <p:spPr>
            <a:xfrm>
              <a:off x="1744401" y="5403687"/>
              <a:ext cx="8703197" cy="1116379"/>
            </a:xfrm>
            <a:prstGeom prst="rect">
              <a:avLst/>
            </a:prstGeom>
          </p:spPr>
        </p:pic>
      </p:grpSp>
    </p:spTree>
    <p:extLst>
      <p:ext uri="{BB962C8B-B14F-4D97-AF65-F5344CB8AC3E}">
        <p14:creationId xmlns:p14="http://schemas.microsoft.com/office/powerpoint/2010/main" val="41887803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Kruskal's Algorithm</a:t>
            </a:r>
          </a:p>
        </p:txBody>
      </p:sp>
      <p:sp>
        <p:nvSpPr>
          <p:cNvPr id="4" name="Content Placeholder 3">
            <a:extLst>
              <a:ext uri="{FF2B5EF4-FFF2-40B4-BE49-F238E27FC236}">
                <a16:creationId xmlns:a16="http://schemas.microsoft.com/office/drawing/2014/main" id="{768DBA3D-DED2-6ABF-3A6E-E43281B6C339}"/>
              </a:ext>
            </a:extLst>
          </p:cNvPr>
          <p:cNvSpPr>
            <a:spLocks noGrp="1"/>
          </p:cNvSpPr>
          <p:nvPr>
            <p:ph idx="1"/>
          </p:nvPr>
        </p:nvSpPr>
        <p:spPr>
          <a:xfrm>
            <a:off x="838200" y="959168"/>
            <a:ext cx="10515600" cy="5217795"/>
          </a:xfrm>
        </p:spPr>
        <p:txBody>
          <a:bodyPr/>
          <a:lstStyle/>
          <a:p>
            <a:r>
              <a:rPr lang="en-US" dirty="0"/>
              <a:t>Now, let's start constructing the minimum spanning tree.</a:t>
            </a:r>
          </a:p>
          <a:p>
            <a:r>
              <a:rPr lang="en-US" b="1" dirty="0"/>
              <a:t>Step 1 -</a:t>
            </a:r>
            <a:r>
              <a:rPr lang="en-US" dirty="0"/>
              <a:t> First, add the edge </a:t>
            </a:r>
            <a:r>
              <a:rPr lang="en-US" b="1" dirty="0"/>
              <a:t>AB</a:t>
            </a:r>
            <a:r>
              <a:rPr lang="en-US" dirty="0"/>
              <a:t> with weight </a:t>
            </a:r>
            <a:r>
              <a:rPr lang="en-US" b="1" dirty="0"/>
              <a:t>1</a:t>
            </a:r>
            <a:r>
              <a:rPr lang="en-US" dirty="0"/>
              <a:t> to the MST.</a:t>
            </a:r>
          </a:p>
          <a:p>
            <a:endParaRPr lang="en-US" dirty="0"/>
          </a:p>
        </p:txBody>
      </p:sp>
      <p:pic>
        <p:nvPicPr>
          <p:cNvPr id="5" name="Picture 4">
            <a:extLst>
              <a:ext uri="{FF2B5EF4-FFF2-40B4-BE49-F238E27FC236}">
                <a16:creationId xmlns:a16="http://schemas.microsoft.com/office/drawing/2014/main" id="{BCF57C00-815E-1AC7-2AFF-D1D4A074EC4A}"/>
              </a:ext>
            </a:extLst>
          </p:cNvPr>
          <p:cNvPicPr>
            <a:picLocks noChangeAspect="1"/>
          </p:cNvPicPr>
          <p:nvPr/>
        </p:nvPicPr>
        <p:blipFill>
          <a:blip r:embed="rId2"/>
          <a:stretch>
            <a:fillRect/>
          </a:stretch>
        </p:blipFill>
        <p:spPr>
          <a:xfrm>
            <a:off x="2924992" y="2158365"/>
            <a:ext cx="2971800" cy="2819400"/>
          </a:xfrm>
          <a:prstGeom prst="rect">
            <a:avLst/>
          </a:prstGeom>
        </p:spPr>
      </p:pic>
    </p:spTree>
    <p:extLst>
      <p:ext uri="{BB962C8B-B14F-4D97-AF65-F5344CB8AC3E}">
        <p14:creationId xmlns:p14="http://schemas.microsoft.com/office/powerpoint/2010/main" val="118512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u="sng" dirty="0"/>
              <a:t>Vertex &amp; Edge</a:t>
            </a:r>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dirty="0"/>
              <a:t>Each node of the graph is called a vertex. In the above graph, A, B, C, and D are the vertices of the graph.</a:t>
            </a:r>
          </a:p>
          <a:p>
            <a:endParaRPr lang="en-US" dirty="0"/>
          </a:p>
          <a:p>
            <a:r>
              <a:rPr lang="en-US" dirty="0"/>
              <a:t>The link or path between two vertices is called an edge. It connects two or more vertices. The different edges in the above graph are </a:t>
            </a:r>
            <a:r>
              <a:rPr lang="pt-BR" dirty="0"/>
              <a:t>(A,B),(A,C)(A,D),(B,D),(C,D),(B,E),(E,D)</a:t>
            </a:r>
            <a:r>
              <a:rPr lang="en-US" dirty="0"/>
              <a:t>.</a:t>
            </a:r>
          </a:p>
        </p:txBody>
      </p:sp>
      <p:pic>
        <p:nvPicPr>
          <p:cNvPr id="8" name="Picture 7">
            <a:extLst>
              <a:ext uri="{FF2B5EF4-FFF2-40B4-BE49-F238E27FC236}">
                <a16:creationId xmlns:a16="http://schemas.microsoft.com/office/drawing/2014/main" id="{433220AD-D2AC-F600-AF95-0CF4A82BB44F}"/>
              </a:ext>
            </a:extLst>
          </p:cNvPr>
          <p:cNvPicPr>
            <a:picLocks noChangeAspect="1"/>
          </p:cNvPicPr>
          <p:nvPr/>
        </p:nvPicPr>
        <p:blipFill>
          <a:blip r:embed="rId2"/>
          <a:stretch>
            <a:fillRect/>
          </a:stretch>
        </p:blipFill>
        <p:spPr>
          <a:xfrm>
            <a:off x="3359348" y="4275441"/>
            <a:ext cx="7994452" cy="2534649"/>
          </a:xfrm>
          <a:prstGeom prst="rect">
            <a:avLst/>
          </a:prstGeom>
        </p:spPr>
      </p:pic>
    </p:spTree>
    <p:extLst>
      <p:ext uri="{BB962C8B-B14F-4D97-AF65-F5344CB8AC3E}">
        <p14:creationId xmlns:p14="http://schemas.microsoft.com/office/powerpoint/2010/main" val="21331999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Kruskal's Algorithm</a:t>
            </a:r>
          </a:p>
        </p:txBody>
      </p:sp>
      <p:sp>
        <p:nvSpPr>
          <p:cNvPr id="4" name="Content Placeholder 3">
            <a:extLst>
              <a:ext uri="{FF2B5EF4-FFF2-40B4-BE49-F238E27FC236}">
                <a16:creationId xmlns:a16="http://schemas.microsoft.com/office/drawing/2014/main" id="{768DBA3D-DED2-6ABF-3A6E-E43281B6C339}"/>
              </a:ext>
            </a:extLst>
          </p:cNvPr>
          <p:cNvSpPr>
            <a:spLocks noGrp="1"/>
          </p:cNvSpPr>
          <p:nvPr>
            <p:ph idx="1"/>
          </p:nvPr>
        </p:nvSpPr>
        <p:spPr>
          <a:xfrm>
            <a:off x="838200" y="959168"/>
            <a:ext cx="10515600" cy="5217795"/>
          </a:xfrm>
        </p:spPr>
        <p:txBody>
          <a:bodyPr/>
          <a:lstStyle/>
          <a:p>
            <a:r>
              <a:rPr lang="en-US" b="1" dirty="0"/>
              <a:t>Step 2 -</a:t>
            </a:r>
            <a:r>
              <a:rPr lang="en-US" dirty="0"/>
              <a:t> Add the edge </a:t>
            </a:r>
            <a:r>
              <a:rPr lang="en-US" b="1" dirty="0"/>
              <a:t>DE</a:t>
            </a:r>
            <a:r>
              <a:rPr lang="en-US" dirty="0"/>
              <a:t> with weight </a:t>
            </a:r>
            <a:r>
              <a:rPr lang="en-US" b="1" dirty="0"/>
              <a:t>2</a:t>
            </a:r>
            <a:r>
              <a:rPr lang="en-US" dirty="0"/>
              <a:t> to the MST as it is not creating the cycle.</a:t>
            </a:r>
          </a:p>
        </p:txBody>
      </p:sp>
      <p:pic>
        <p:nvPicPr>
          <p:cNvPr id="5" name="Picture 4">
            <a:extLst>
              <a:ext uri="{FF2B5EF4-FFF2-40B4-BE49-F238E27FC236}">
                <a16:creationId xmlns:a16="http://schemas.microsoft.com/office/drawing/2014/main" id="{D8A63A8A-BE70-5316-CD31-6B450C23D19F}"/>
              </a:ext>
            </a:extLst>
          </p:cNvPr>
          <p:cNvPicPr>
            <a:picLocks noChangeAspect="1"/>
          </p:cNvPicPr>
          <p:nvPr/>
        </p:nvPicPr>
        <p:blipFill>
          <a:blip r:embed="rId2"/>
          <a:stretch>
            <a:fillRect/>
          </a:stretch>
        </p:blipFill>
        <p:spPr>
          <a:xfrm>
            <a:off x="3540034" y="1853022"/>
            <a:ext cx="3315925" cy="2894111"/>
          </a:xfrm>
          <a:prstGeom prst="rect">
            <a:avLst/>
          </a:prstGeom>
        </p:spPr>
      </p:pic>
    </p:spTree>
    <p:extLst>
      <p:ext uri="{BB962C8B-B14F-4D97-AF65-F5344CB8AC3E}">
        <p14:creationId xmlns:p14="http://schemas.microsoft.com/office/powerpoint/2010/main" val="33334029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Kruskal's Algorithm</a:t>
            </a:r>
          </a:p>
        </p:txBody>
      </p:sp>
      <p:sp>
        <p:nvSpPr>
          <p:cNvPr id="4" name="Content Placeholder 3">
            <a:extLst>
              <a:ext uri="{FF2B5EF4-FFF2-40B4-BE49-F238E27FC236}">
                <a16:creationId xmlns:a16="http://schemas.microsoft.com/office/drawing/2014/main" id="{768DBA3D-DED2-6ABF-3A6E-E43281B6C339}"/>
              </a:ext>
            </a:extLst>
          </p:cNvPr>
          <p:cNvSpPr>
            <a:spLocks noGrp="1"/>
          </p:cNvSpPr>
          <p:nvPr>
            <p:ph idx="1"/>
          </p:nvPr>
        </p:nvSpPr>
        <p:spPr>
          <a:xfrm>
            <a:off x="838200" y="849086"/>
            <a:ext cx="10515600" cy="5327877"/>
          </a:xfrm>
        </p:spPr>
        <p:txBody>
          <a:bodyPr/>
          <a:lstStyle/>
          <a:p>
            <a:r>
              <a:rPr lang="en-US" b="1" dirty="0"/>
              <a:t>Step 3 -</a:t>
            </a:r>
            <a:r>
              <a:rPr lang="en-US" dirty="0"/>
              <a:t> Add the edge </a:t>
            </a:r>
            <a:r>
              <a:rPr lang="en-US" b="1" dirty="0"/>
              <a:t>BC</a:t>
            </a:r>
            <a:r>
              <a:rPr lang="en-US" dirty="0"/>
              <a:t> with weight </a:t>
            </a:r>
            <a:r>
              <a:rPr lang="en-US" b="1" dirty="0"/>
              <a:t>3</a:t>
            </a:r>
            <a:r>
              <a:rPr lang="en-US" dirty="0"/>
              <a:t> to the MST, as it is not creating any cycle or loop.</a:t>
            </a:r>
          </a:p>
          <a:p>
            <a:endParaRPr lang="en-US" dirty="0"/>
          </a:p>
          <a:p>
            <a:endParaRPr lang="en-US" dirty="0"/>
          </a:p>
          <a:p>
            <a:endParaRPr lang="en-US" dirty="0"/>
          </a:p>
          <a:p>
            <a:endParaRPr lang="en-US" b="1" dirty="0"/>
          </a:p>
          <a:p>
            <a:r>
              <a:rPr lang="en-US" b="1" dirty="0"/>
              <a:t>Step 4 -</a:t>
            </a:r>
            <a:r>
              <a:rPr lang="en-US" dirty="0"/>
              <a:t> Now, pick the edge </a:t>
            </a:r>
            <a:r>
              <a:rPr lang="en-US" b="1" dirty="0"/>
              <a:t>CD</a:t>
            </a:r>
            <a:r>
              <a:rPr lang="en-US" dirty="0"/>
              <a:t> with weight </a:t>
            </a:r>
            <a:r>
              <a:rPr lang="en-US" b="1" dirty="0"/>
              <a:t>4</a:t>
            </a:r>
            <a:r>
              <a:rPr lang="en-US" dirty="0"/>
              <a:t> to the MST, as it is not forming the cycle.</a:t>
            </a:r>
          </a:p>
        </p:txBody>
      </p:sp>
      <p:pic>
        <p:nvPicPr>
          <p:cNvPr id="5" name="Picture 4">
            <a:extLst>
              <a:ext uri="{FF2B5EF4-FFF2-40B4-BE49-F238E27FC236}">
                <a16:creationId xmlns:a16="http://schemas.microsoft.com/office/drawing/2014/main" id="{500F12A3-04BF-80A4-3C22-798D0D85E931}"/>
              </a:ext>
            </a:extLst>
          </p:cNvPr>
          <p:cNvPicPr>
            <a:picLocks noChangeAspect="1"/>
          </p:cNvPicPr>
          <p:nvPr/>
        </p:nvPicPr>
        <p:blipFill>
          <a:blip r:embed="rId2"/>
          <a:stretch>
            <a:fillRect/>
          </a:stretch>
        </p:blipFill>
        <p:spPr>
          <a:xfrm>
            <a:off x="5432243" y="1251410"/>
            <a:ext cx="5279300" cy="2316655"/>
          </a:xfrm>
          <a:prstGeom prst="rect">
            <a:avLst/>
          </a:prstGeom>
        </p:spPr>
      </p:pic>
      <p:pic>
        <p:nvPicPr>
          <p:cNvPr id="8" name="Picture 7">
            <a:extLst>
              <a:ext uri="{FF2B5EF4-FFF2-40B4-BE49-F238E27FC236}">
                <a16:creationId xmlns:a16="http://schemas.microsoft.com/office/drawing/2014/main" id="{656FF12F-9410-D9D8-CAA8-A8B39C17B6AD}"/>
              </a:ext>
            </a:extLst>
          </p:cNvPr>
          <p:cNvPicPr>
            <a:picLocks noChangeAspect="1"/>
          </p:cNvPicPr>
          <p:nvPr/>
        </p:nvPicPr>
        <p:blipFill>
          <a:blip r:embed="rId3"/>
          <a:stretch>
            <a:fillRect/>
          </a:stretch>
        </p:blipFill>
        <p:spPr>
          <a:xfrm>
            <a:off x="5219019" y="4452257"/>
            <a:ext cx="5019675" cy="2209800"/>
          </a:xfrm>
          <a:prstGeom prst="rect">
            <a:avLst/>
          </a:prstGeom>
        </p:spPr>
      </p:pic>
    </p:spTree>
    <p:extLst>
      <p:ext uri="{BB962C8B-B14F-4D97-AF65-F5344CB8AC3E}">
        <p14:creationId xmlns:p14="http://schemas.microsoft.com/office/powerpoint/2010/main" val="37472322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Kruskal's Algorithm</a:t>
            </a:r>
          </a:p>
        </p:txBody>
      </p:sp>
      <p:sp>
        <p:nvSpPr>
          <p:cNvPr id="4" name="Content Placeholder 3">
            <a:extLst>
              <a:ext uri="{FF2B5EF4-FFF2-40B4-BE49-F238E27FC236}">
                <a16:creationId xmlns:a16="http://schemas.microsoft.com/office/drawing/2014/main" id="{768DBA3D-DED2-6ABF-3A6E-E43281B6C339}"/>
              </a:ext>
            </a:extLst>
          </p:cNvPr>
          <p:cNvSpPr>
            <a:spLocks noGrp="1"/>
          </p:cNvSpPr>
          <p:nvPr>
            <p:ph idx="1"/>
          </p:nvPr>
        </p:nvSpPr>
        <p:spPr>
          <a:xfrm>
            <a:off x="838200" y="959168"/>
            <a:ext cx="10515600" cy="5217795"/>
          </a:xfrm>
        </p:spPr>
        <p:txBody>
          <a:bodyPr/>
          <a:lstStyle/>
          <a:p>
            <a:r>
              <a:rPr lang="en-US" b="1" dirty="0"/>
              <a:t>Step 5 -</a:t>
            </a:r>
            <a:r>
              <a:rPr lang="en-US" dirty="0"/>
              <a:t> After that, pick the edge </a:t>
            </a:r>
            <a:r>
              <a:rPr lang="en-US" b="1" dirty="0"/>
              <a:t>AE</a:t>
            </a:r>
            <a:r>
              <a:rPr lang="en-US" dirty="0"/>
              <a:t> with weight </a:t>
            </a:r>
            <a:r>
              <a:rPr lang="en-US" b="1" dirty="0"/>
              <a:t>5.</a:t>
            </a:r>
            <a:r>
              <a:rPr lang="en-US" dirty="0"/>
              <a:t> Including this edge will create the cycle, so discard it.</a:t>
            </a:r>
          </a:p>
          <a:p>
            <a:endParaRPr lang="en-US" dirty="0"/>
          </a:p>
          <a:p>
            <a:r>
              <a:rPr lang="en-US" b="1" dirty="0"/>
              <a:t>Step 6 -</a:t>
            </a:r>
            <a:r>
              <a:rPr lang="en-US" dirty="0"/>
              <a:t> Pick the edge </a:t>
            </a:r>
            <a:r>
              <a:rPr lang="en-US" b="1" dirty="0"/>
              <a:t>AC</a:t>
            </a:r>
            <a:r>
              <a:rPr lang="en-US" dirty="0"/>
              <a:t> with weight </a:t>
            </a:r>
            <a:r>
              <a:rPr lang="en-US" b="1" dirty="0"/>
              <a:t>7.</a:t>
            </a:r>
            <a:r>
              <a:rPr lang="en-US" dirty="0"/>
              <a:t> Including this edge will create the cycle, so discard it.</a:t>
            </a:r>
          </a:p>
          <a:p>
            <a:endParaRPr lang="en-US" dirty="0"/>
          </a:p>
          <a:p>
            <a:r>
              <a:rPr lang="en-US" b="1" dirty="0"/>
              <a:t>Step 7 -</a:t>
            </a:r>
            <a:r>
              <a:rPr lang="en-US" dirty="0"/>
              <a:t> Pick the edge </a:t>
            </a:r>
            <a:r>
              <a:rPr lang="en-US" b="1" dirty="0"/>
              <a:t>AD</a:t>
            </a:r>
            <a:r>
              <a:rPr lang="en-US" dirty="0"/>
              <a:t> with weight </a:t>
            </a:r>
            <a:r>
              <a:rPr lang="en-US" b="1" dirty="0"/>
              <a:t>10.</a:t>
            </a:r>
            <a:r>
              <a:rPr lang="en-US" dirty="0"/>
              <a:t> Including this edge will also create the cycle, so discard it.</a:t>
            </a:r>
          </a:p>
          <a:p>
            <a:endParaRPr lang="en-US" dirty="0"/>
          </a:p>
        </p:txBody>
      </p:sp>
    </p:spTree>
    <p:extLst>
      <p:ext uri="{BB962C8B-B14F-4D97-AF65-F5344CB8AC3E}">
        <p14:creationId xmlns:p14="http://schemas.microsoft.com/office/powerpoint/2010/main" val="34442491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7561-8ED2-65EB-6617-A35464C66976}"/>
              </a:ext>
            </a:extLst>
          </p:cNvPr>
          <p:cNvSpPr>
            <a:spLocks noGrp="1"/>
          </p:cNvSpPr>
          <p:nvPr>
            <p:ph type="title"/>
          </p:nvPr>
        </p:nvSpPr>
        <p:spPr>
          <a:xfrm>
            <a:off x="838200" y="195943"/>
            <a:ext cx="10515600" cy="763225"/>
          </a:xfrm>
        </p:spPr>
        <p:txBody>
          <a:bodyPr>
            <a:normAutofit/>
          </a:bodyPr>
          <a:lstStyle/>
          <a:p>
            <a:r>
              <a:rPr lang="en-US" sz="3600" u="sng" dirty="0">
                <a:latin typeface="+mn-lt"/>
                <a:ea typeface="+mn-ea"/>
                <a:cs typeface="+mn-cs"/>
              </a:rPr>
              <a:t>Kruskal's Algorithm</a:t>
            </a:r>
          </a:p>
        </p:txBody>
      </p:sp>
      <p:sp>
        <p:nvSpPr>
          <p:cNvPr id="4" name="Content Placeholder 3">
            <a:extLst>
              <a:ext uri="{FF2B5EF4-FFF2-40B4-BE49-F238E27FC236}">
                <a16:creationId xmlns:a16="http://schemas.microsoft.com/office/drawing/2014/main" id="{768DBA3D-DED2-6ABF-3A6E-E43281B6C339}"/>
              </a:ext>
            </a:extLst>
          </p:cNvPr>
          <p:cNvSpPr>
            <a:spLocks noGrp="1"/>
          </p:cNvSpPr>
          <p:nvPr>
            <p:ph idx="1"/>
          </p:nvPr>
        </p:nvSpPr>
        <p:spPr>
          <a:xfrm>
            <a:off x="838200" y="959168"/>
            <a:ext cx="10515600" cy="5611449"/>
          </a:xfrm>
        </p:spPr>
        <p:txBody>
          <a:bodyPr>
            <a:normAutofit lnSpcReduction="10000"/>
          </a:bodyPr>
          <a:lstStyle/>
          <a:p>
            <a:r>
              <a:rPr lang="en-US" dirty="0"/>
              <a:t>So, the final minimum spanning tree obtained from the given weighted graph by using Kruskal's algorithm is </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cost of the MST is = AB + DE + BC + CD = 1 + 2 + 3 + 4 = 10.</a:t>
            </a:r>
          </a:p>
          <a:p>
            <a:r>
              <a:rPr lang="en-US" dirty="0"/>
              <a:t>Now, the number of edges in the above tree equals the number of vertices minus 1. So, the algorithm stops here.</a:t>
            </a:r>
          </a:p>
          <a:p>
            <a:endParaRPr lang="en-US" dirty="0"/>
          </a:p>
        </p:txBody>
      </p:sp>
      <p:pic>
        <p:nvPicPr>
          <p:cNvPr id="5" name="Picture 4">
            <a:extLst>
              <a:ext uri="{FF2B5EF4-FFF2-40B4-BE49-F238E27FC236}">
                <a16:creationId xmlns:a16="http://schemas.microsoft.com/office/drawing/2014/main" id="{68C7F189-C7D5-B4D6-B121-0A63494EED8A}"/>
              </a:ext>
            </a:extLst>
          </p:cNvPr>
          <p:cNvPicPr>
            <a:picLocks noChangeAspect="1"/>
          </p:cNvPicPr>
          <p:nvPr/>
        </p:nvPicPr>
        <p:blipFill>
          <a:blip r:embed="rId2"/>
          <a:stretch>
            <a:fillRect/>
          </a:stretch>
        </p:blipFill>
        <p:spPr>
          <a:xfrm>
            <a:off x="3051674" y="1846658"/>
            <a:ext cx="6209892" cy="2821605"/>
          </a:xfrm>
          <a:prstGeom prst="rect">
            <a:avLst/>
          </a:prstGeom>
        </p:spPr>
      </p:pic>
    </p:spTree>
    <p:extLst>
      <p:ext uri="{BB962C8B-B14F-4D97-AF65-F5344CB8AC3E}">
        <p14:creationId xmlns:p14="http://schemas.microsoft.com/office/powerpoint/2010/main" val="3847762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36EB-CFD3-0C3B-2693-94B5A417D3D3}"/>
              </a:ext>
            </a:extLst>
          </p:cNvPr>
          <p:cNvSpPr>
            <a:spLocks noGrp="1"/>
          </p:cNvSpPr>
          <p:nvPr>
            <p:ph type="title"/>
          </p:nvPr>
        </p:nvSpPr>
        <p:spPr>
          <a:xfrm>
            <a:off x="838200" y="365126"/>
            <a:ext cx="10515600" cy="799796"/>
          </a:xfrm>
        </p:spPr>
        <p:txBody>
          <a:bodyPr>
            <a:normAutofit/>
          </a:bodyPr>
          <a:lstStyle/>
          <a:p>
            <a:r>
              <a:rPr lang="en-US" u="sng" dirty="0"/>
              <a:t>Adjacent Node</a:t>
            </a:r>
          </a:p>
        </p:txBody>
      </p:sp>
      <p:sp>
        <p:nvSpPr>
          <p:cNvPr id="3" name="Content Placeholder 2">
            <a:extLst>
              <a:ext uri="{FF2B5EF4-FFF2-40B4-BE49-F238E27FC236}">
                <a16:creationId xmlns:a16="http://schemas.microsoft.com/office/drawing/2014/main" id="{64D14C5E-0BEA-FD7C-B737-F45C46ACD026}"/>
              </a:ext>
            </a:extLst>
          </p:cNvPr>
          <p:cNvSpPr>
            <a:spLocks noGrp="1"/>
          </p:cNvSpPr>
          <p:nvPr>
            <p:ph idx="1"/>
          </p:nvPr>
        </p:nvSpPr>
        <p:spPr>
          <a:xfrm>
            <a:off x="838200" y="1315234"/>
            <a:ext cx="10515600" cy="5177640"/>
          </a:xfrm>
        </p:spPr>
        <p:txBody>
          <a:bodyPr/>
          <a:lstStyle/>
          <a:p>
            <a:r>
              <a:rPr lang="en-US" dirty="0"/>
              <a:t>In a graph, if two nodes are connected by an edge then they are called adjacent nodes or neighbors. In the following graph, vertices A and B are connected by edge AB. Thus A and B are adjacent nodes.</a:t>
            </a:r>
          </a:p>
        </p:txBody>
      </p:sp>
      <p:pic>
        <p:nvPicPr>
          <p:cNvPr id="4" name="Picture 3">
            <a:extLst>
              <a:ext uri="{FF2B5EF4-FFF2-40B4-BE49-F238E27FC236}">
                <a16:creationId xmlns:a16="http://schemas.microsoft.com/office/drawing/2014/main" id="{7566034F-6153-2673-FF9A-5B079009E9C3}"/>
              </a:ext>
            </a:extLst>
          </p:cNvPr>
          <p:cNvPicPr>
            <a:picLocks noChangeAspect="1"/>
          </p:cNvPicPr>
          <p:nvPr/>
        </p:nvPicPr>
        <p:blipFill>
          <a:blip r:embed="rId2"/>
          <a:stretch>
            <a:fillRect/>
          </a:stretch>
        </p:blipFill>
        <p:spPr>
          <a:xfrm>
            <a:off x="3146406" y="3429000"/>
            <a:ext cx="7994452" cy="2534649"/>
          </a:xfrm>
          <a:prstGeom prst="rect">
            <a:avLst/>
          </a:prstGeom>
        </p:spPr>
      </p:pic>
    </p:spTree>
    <p:extLst>
      <p:ext uri="{BB962C8B-B14F-4D97-AF65-F5344CB8AC3E}">
        <p14:creationId xmlns:p14="http://schemas.microsoft.com/office/powerpoint/2010/main" val="5454506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1757</TotalTime>
  <Words>3032</Words>
  <Application>Microsoft Office PowerPoint</Application>
  <PresentationFormat>Widescreen</PresentationFormat>
  <Paragraphs>291</Paragraphs>
  <Slides>83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83</vt:i4>
      </vt:variant>
    </vt:vector>
  </HeadingPairs>
  <TitlesOfParts>
    <vt:vector size="87" baseType="lpstr">
      <vt:lpstr>Arial</vt:lpstr>
      <vt:lpstr>Calibri</vt:lpstr>
      <vt:lpstr>Calibri Light</vt:lpstr>
      <vt:lpstr>Office Theme</vt:lpstr>
      <vt:lpstr>Graph(s)</vt:lpstr>
      <vt:lpstr>Introduction to Graph</vt:lpstr>
      <vt:lpstr>Introduction to Graph</vt:lpstr>
      <vt:lpstr>Types of Graph:</vt:lpstr>
      <vt:lpstr>Directed &amp; Undirected Graph</vt:lpstr>
      <vt:lpstr>Weighted Graph</vt:lpstr>
      <vt:lpstr>Terminologies</vt:lpstr>
      <vt:lpstr>Vertex &amp; Edge</vt:lpstr>
      <vt:lpstr>Adjacent Node</vt:lpstr>
      <vt:lpstr>Degree of the Node</vt:lpstr>
      <vt:lpstr>Path</vt:lpstr>
      <vt:lpstr>Closed Path</vt:lpstr>
      <vt:lpstr>Cycle</vt:lpstr>
      <vt:lpstr>Disconnected, Connected and Complete Graph</vt:lpstr>
      <vt:lpstr>Cyclic and Acyclic Graph</vt:lpstr>
      <vt:lpstr>Weighted Graph</vt:lpstr>
      <vt:lpstr>Di-graph</vt:lpstr>
      <vt:lpstr>Self Loop</vt:lpstr>
      <vt:lpstr>Graph Representation</vt:lpstr>
      <vt:lpstr>Graph Representation: Adjacency Matrix</vt:lpstr>
      <vt:lpstr>Graph Representation: Adjacency Matrix</vt:lpstr>
      <vt:lpstr>Graph Representation: Adjacency Matrix</vt:lpstr>
      <vt:lpstr>Graph Representation: Adjacency Matrix</vt:lpstr>
      <vt:lpstr>Graph Representation: Incidence Matrix</vt:lpstr>
      <vt:lpstr>Graph Representation: Incidence Matrix</vt:lpstr>
      <vt:lpstr>Graph Representation: Adjacency List</vt:lpstr>
      <vt:lpstr>Graph Representation: Adjacency List</vt:lpstr>
      <vt:lpstr>Graph Representation: Adjacency List</vt:lpstr>
      <vt:lpstr>Graph Application</vt:lpstr>
      <vt:lpstr>Graph Applications </vt:lpstr>
      <vt:lpstr>Friendship Network</vt:lpstr>
      <vt:lpstr>Graph Applications </vt:lpstr>
      <vt:lpstr>Graph Traversing</vt:lpstr>
      <vt:lpstr>PowerPoint Presentation</vt:lpstr>
      <vt:lpstr>DFS (Depth First Search)</vt:lpstr>
      <vt:lpstr>Algorithm (DFS):</vt:lpstr>
      <vt:lpstr>DFS</vt:lpstr>
      <vt:lpstr>DFS</vt:lpstr>
      <vt:lpstr>DFS</vt:lpstr>
      <vt:lpstr>DFS</vt:lpstr>
      <vt:lpstr>DFS</vt:lpstr>
      <vt:lpstr>DFS</vt:lpstr>
      <vt:lpstr>DFS</vt:lpstr>
      <vt:lpstr>DFS</vt:lpstr>
      <vt:lpstr>Algorithm (BFS):</vt:lpstr>
      <vt:lpstr>BFS</vt:lpstr>
      <vt:lpstr>BFS</vt:lpstr>
      <vt:lpstr>BFS</vt:lpstr>
      <vt:lpstr>BFS</vt:lpstr>
      <vt:lpstr>BFS</vt:lpstr>
      <vt:lpstr>BFS</vt:lpstr>
      <vt:lpstr>Shortest Path First</vt:lpstr>
      <vt:lpstr>Dijkstra’s Algorithm</vt:lpstr>
      <vt:lpstr>Dijkstra’s Algorithm</vt:lpstr>
      <vt:lpstr>Pseudocode of Dijkstra’s Algorithm</vt:lpstr>
      <vt:lpstr>Dijkstra’s algorithm</vt:lpstr>
      <vt:lpstr>Spanning Tree </vt:lpstr>
      <vt:lpstr>Spanning Tree</vt:lpstr>
      <vt:lpstr>Spanning Tree</vt:lpstr>
      <vt:lpstr>Spanning Tree</vt:lpstr>
      <vt:lpstr>Spanning Tree</vt:lpstr>
      <vt:lpstr>Spanning Tree</vt:lpstr>
      <vt:lpstr>Spanning Tree: Properties</vt:lpstr>
      <vt:lpstr>Minimum Spanning Tree</vt:lpstr>
      <vt:lpstr>Minimum Spanning Tree</vt:lpstr>
      <vt:lpstr>Minimum Spanning Tree</vt:lpstr>
      <vt:lpstr>Application of a Spanning Tree</vt:lpstr>
      <vt:lpstr>Prim’s Algorithm</vt:lpstr>
      <vt:lpstr>Prim’s Algorithm</vt:lpstr>
      <vt:lpstr>Prims Algorithm</vt:lpstr>
      <vt:lpstr>Prims Algorithm</vt:lpstr>
      <vt:lpstr>Prims Algorithm</vt:lpstr>
      <vt:lpstr>Prims Algorithm</vt:lpstr>
      <vt:lpstr>Kruskal's Algorithm</vt:lpstr>
      <vt:lpstr>Kruskal's Algorithm</vt:lpstr>
      <vt:lpstr>Kruskal's Algorithm</vt:lpstr>
      <vt:lpstr>Kruskal's Algorithm</vt:lpstr>
      <vt:lpstr>Kruskal's Algorithm</vt:lpstr>
      <vt:lpstr>Kruskal's Algorithm</vt:lpstr>
      <vt:lpstr>Kruskal's Algorithm</vt:lpstr>
      <vt:lpstr>Kruskal's Algorithm</vt:lpstr>
      <vt:lpstr>Kruskal's Algorithm</vt:lpstr>
      <vt:lpstr>Kruskal's Algorithm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Binary Tree</dc:title>
  <dc:creator>Shoaib Rauf</dc:creator>
  <cp:lastModifiedBy>Shoaib Rauf</cp:lastModifiedBy>
  <cp:revision>155</cp:revision>
  <dcterms:created xsi:type="dcterms:W3CDTF">2022-10-22T06:30:29Z</dcterms:created>
  <dcterms:modified xsi:type="dcterms:W3CDTF">2022-12-08T04:06:39Z</dcterms:modified>
</cp:coreProperties>
</file>